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vsd" ContentType="application/vnd.visi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Lst>
  <p:notesMasterIdLst>
    <p:notesMasterId r:id="rId151"/>
  </p:notesMasterIdLst>
  <p:sldIdLst>
    <p:sldId id="256" r:id="rId2"/>
    <p:sldId id="445" r:id="rId3"/>
    <p:sldId id="446" r:id="rId4"/>
    <p:sldId id="526" r:id="rId5"/>
    <p:sldId id="527" r:id="rId6"/>
    <p:sldId id="594" r:id="rId7"/>
    <p:sldId id="595" r:id="rId8"/>
    <p:sldId id="510" r:id="rId9"/>
    <p:sldId id="519" r:id="rId10"/>
    <p:sldId id="528" r:id="rId11"/>
    <p:sldId id="529" r:id="rId12"/>
    <p:sldId id="592" r:id="rId13"/>
    <p:sldId id="593" r:id="rId14"/>
    <p:sldId id="591" r:id="rId15"/>
    <p:sldId id="530" r:id="rId16"/>
    <p:sldId id="531" r:id="rId17"/>
    <p:sldId id="532" r:id="rId18"/>
    <p:sldId id="533" r:id="rId19"/>
    <p:sldId id="534" r:id="rId20"/>
    <p:sldId id="535" r:id="rId21"/>
    <p:sldId id="536" r:id="rId22"/>
    <p:sldId id="525" r:id="rId23"/>
    <p:sldId id="523" r:id="rId24"/>
    <p:sldId id="524" r:id="rId25"/>
    <p:sldId id="521" r:id="rId26"/>
    <p:sldId id="537" r:id="rId27"/>
    <p:sldId id="522" r:id="rId28"/>
    <p:sldId id="416" r:id="rId29"/>
    <p:sldId id="474" r:id="rId30"/>
    <p:sldId id="457" r:id="rId31"/>
    <p:sldId id="465" r:id="rId32"/>
    <p:sldId id="456" r:id="rId33"/>
    <p:sldId id="458" r:id="rId34"/>
    <p:sldId id="459" r:id="rId35"/>
    <p:sldId id="460" r:id="rId36"/>
    <p:sldId id="461" r:id="rId37"/>
    <p:sldId id="453" r:id="rId38"/>
    <p:sldId id="454" r:id="rId39"/>
    <p:sldId id="455" r:id="rId40"/>
    <p:sldId id="462" r:id="rId41"/>
    <p:sldId id="463" r:id="rId42"/>
    <p:sldId id="464" r:id="rId43"/>
    <p:sldId id="466" r:id="rId44"/>
    <p:sldId id="467" r:id="rId45"/>
    <p:sldId id="468" r:id="rId46"/>
    <p:sldId id="469" r:id="rId47"/>
    <p:sldId id="470" r:id="rId48"/>
    <p:sldId id="471" r:id="rId49"/>
    <p:sldId id="473" r:id="rId50"/>
    <p:sldId id="472" r:id="rId51"/>
    <p:sldId id="538" r:id="rId52"/>
    <p:sldId id="540" r:id="rId53"/>
    <p:sldId id="542" r:id="rId54"/>
    <p:sldId id="543" r:id="rId55"/>
    <p:sldId id="544" r:id="rId56"/>
    <p:sldId id="545" r:id="rId57"/>
    <p:sldId id="546" r:id="rId58"/>
    <p:sldId id="504" r:id="rId59"/>
    <p:sldId id="506" r:id="rId60"/>
    <p:sldId id="507" r:id="rId61"/>
    <p:sldId id="508" r:id="rId62"/>
    <p:sldId id="509" r:id="rId63"/>
    <p:sldId id="512" r:id="rId64"/>
    <p:sldId id="513" r:id="rId65"/>
    <p:sldId id="514" r:id="rId66"/>
    <p:sldId id="515" r:id="rId67"/>
    <p:sldId id="516" r:id="rId68"/>
    <p:sldId id="517" r:id="rId69"/>
    <p:sldId id="518" r:id="rId70"/>
    <p:sldId id="520" r:id="rId71"/>
    <p:sldId id="547" r:id="rId72"/>
    <p:sldId id="548" r:id="rId73"/>
    <p:sldId id="549" r:id="rId74"/>
    <p:sldId id="550" r:id="rId75"/>
    <p:sldId id="551" r:id="rId76"/>
    <p:sldId id="552" r:id="rId77"/>
    <p:sldId id="553" r:id="rId78"/>
    <p:sldId id="554" r:id="rId79"/>
    <p:sldId id="555" r:id="rId80"/>
    <p:sldId id="578" r:id="rId81"/>
    <p:sldId id="577" r:id="rId82"/>
    <p:sldId id="579" r:id="rId83"/>
    <p:sldId id="581" r:id="rId84"/>
    <p:sldId id="582" r:id="rId85"/>
    <p:sldId id="583" r:id="rId86"/>
    <p:sldId id="584" r:id="rId87"/>
    <p:sldId id="585" r:id="rId88"/>
    <p:sldId id="586" r:id="rId89"/>
    <p:sldId id="587" r:id="rId90"/>
    <p:sldId id="588" r:id="rId91"/>
    <p:sldId id="589" r:id="rId92"/>
    <p:sldId id="590" r:id="rId93"/>
    <p:sldId id="475" r:id="rId94"/>
    <p:sldId id="476" r:id="rId95"/>
    <p:sldId id="477" r:id="rId96"/>
    <p:sldId id="478" r:id="rId97"/>
    <p:sldId id="479" r:id="rId98"/>
    <p:sldId id="480" r:id="rId99"/>
    <p:sldId id="481" r:id="rId100"/>
    <p:sldId id="482" r:id="rId101"/>
    <p:sldId id="483" r:id="rId102"/>
    <p:sldId id="485" r:id="rId103"/>
    <p:sldId id="484" r:id="rId104"/>
    <p:sldId id="486" r:id="rId105"/>
    <p:sldId id="487" r:id="rId106"/>
    <p:sldId id="488" r:id="rId107"/>
    <p:sldId id="489" r:id="rId108"/>
    <p:sldId id="490" r:id="rId109"/>
    <p:sldId id="491" r:id="rId110"/>
    <p:sldId id="492" r:id="rId111"/>
    <p:sldId id="493" r:id="rId112"/>
    <p:sldId id="494" r:id="rId113"/>
    <p:sldId id="495" r:id="rId114"/>
    <p:sldId id="496" r:id="rId115"/>
    <p:sldId id="497" r:id="rId116"/>
    <p:sldId id="503" r:id="rId117"/>
    <p:sldId id="501" r:id="rId118"/>
    <p:sldId id="500" r:id="rId119"/>
    <p:sldId id="499" r:id="rId120"/>
    <p:sldId id="498" r:id="rId121"/>
    <p:sldId id="539" r:id="rId122"/>
    <p:sldId id="377" r:id="rId123"/>
    <p:sldId id="425" r:id="rId124"/>
    <p:sldId id="426" r:id="rId125"/>
    <p:sldId id="427" r:id="rId126"/>
    <p:sldId id="428" r:id="rId127"/>
    <p:sldId id="429" r:id="rId128"/>
    <p:sldId id="430" r:id="rId129"/>
    <p:sldId id="431" r:id="rId130"/>
    <p:sldId id="432" r:id="rId131"/>
    <p:sldId id="433" r:id="rId132"/>
    <p:sldId id="434" r:id="rId133"/>
    <p:sldId id="435" r:id="rId134"/>
    <p:sldId id="436" r:id="rId135"/>
    <p:sldId id="437" r:id="rId136"/>
    <p:sldId id="438" r:id="rId137"/>
    <p:sldId id="440" r:id="rId138"/>
    <p:sldId id="439" r:id="rId139"/>
    <p:sldId id="441" r:id="rId140"/>
    <p:sldId id="442" r:id="rId141"/>
    <p:sldId id="443" r:id="rId142"/>
    <p:sldId id="417" r:id="rId143"/>
    <p:sldId id="418" r:id="rId144"/>
    <p:sldId id="419" r:id="rId145"/>
    <p:sldId id="420" r:id="rId146"/>
    <p:sldId id="421" r:id="rId147"/>
    <p:sldId id="422" r:id="rId148"/>
    <p:sldId id="423" r:id="rId149"/>
    <p:sldId id="424" r:id="rId15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871" autoAdjust="0"/>
    <p:restoredTop sz="97027" autoAdjust="0"/>
  </p:normalViewPr>
  <p:slideViewPr>
    <p:cSldViewPr snapToGrid="0">
      <p:cViewPr>
        <p:scale>
          <a:sx n="131" d="100"/>
          <a:sy n="131" d="100"/>
        </p:scale>
        <p:origin x="629"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tableStyles" Target="tableStyle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notesMaster" Target="notesMasters/notesMaster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viewProps" Target="view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theme" Target="theme/theme1.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2851972-896E-478C-9F90-B2674E16C84F}" type="datetimeFigureOut">
              <a:rPr lang="en-US" smtClean="0"/>
              <a:t>4/14/2021</a:t>
            </a:fld>
            <a:endParaRPr 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6BA9D48-9FD4-4BDD-AE72-6FF99EC37A01}" type="slidenum">
              <a:rPr lang="en-US" smtClean="0"/>
              <a:t>‹#›</a:t>
            </a:fld>
            <a:endParaRPr lang="en-US"/>
          </a:p>
        </p:txBody>
      </p:sp>
    </p:spTree>
    <p:extLst>
      <p:ext uri="{BB962C8B-B14F-4D97-AF65-F5344CB8AC3E}">
        <p14:creationId xmlns:p14="http://schemas.microsoft.com/office/powerpoint/2010/main" val="34012694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altLang="zh-CN" dirty="0">
                <a:solidFill>
                  <a:schemeClr val="tx1"/>
                </a:solidFill>
                <a:latin typeface="微软雅黑" pitchFamily="34" charset="-122"/>
                <a:ea typeface="微软雅黑" pitchFamily="34" charset="-122"/>
              </a:rPr>
              <a:t>ARM</a:t>
            </a:r>
            <a:r>
              <a:rPr lang="zh-CN" altLang="en-US" dirty="0">
                <a:solidFill>
                  <a:schemeClr val="tx1"/>
                </a:solidFill>
                <a:latin typeface="微软雅黑" pitchFamily="34" charset="-122"/>
                <a:ea typeface="微软雅黑" pitchFamily="34" charset="-122"/>
              </a:rPr>
              <a:t>核限定</a:t>
            </a:r>
            <a:endParaRPr lang="en-US" altLang="zh-CN" dirty="0">
              <a:solidFill>
                <a:schemeClr val="tx1"/>
              </a:solidFill>
              <a:latin typeface="微软雅黑" pitchFamily="34" charset="-122"/>
              <a:ea typeface="微软雅黑" pitchFamily="34" charset="-122"/>
            </a:endParaRP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zh-CN" altLang="en-US" dirty="0">
                <a:solidFill>
                  <a:schemeClr val="tx1"/>
                </a:solidFill>
                <a:latin typeface="微软雅黑" pitchFamily="34" charset="-122"/>
                <a:ea typeface="微软雅黑" pitchFamily="34" charset="-122"/>
              </a:rPr>
              <a:t>逻辑隔离的重点在于</a:t>
            </a:r>
            <a:r>
              <a:rPr lang="en-US" altLang="zh-CN" dirty="0">
                <a:solidFill>
                  <a:schemeClr val="tx1"/>
                </a:solidFill>
                <a:latin typeface="微软雅黑" pitchFamily="34" charset="-122"/>
                <a:ea typeface="微软雅黑" pitchFamily="34" charset="-122"/>
              </a:rPr>
              <a:t>MMU</a:t>
            </a:r>
            <a:r>
              <a:rPr lang="zh-CN" altLang="en-US" dirty="0">
                <a:solidFill>
                  <a:schemeClr val="tx1"/>
                </a:solidFill>
                <a:latin typeface="微软雅黑" pitchFamily="34" charset="-122"/>
                <a:ea typeface="微软雅黑" pitchFamily="34" charset="-122"/>
              </a:rPr>
              <a:t>上地址划分和总线安全位的设计</a:t>
            </a:r>
            <a:endParaRPr lang="en-US" altLang="zh-CN" dirty="0">
              <a:solidFill>
                <a:schemeClr val="tx1"/>
              </a:solidFill>
              <a:latin typeface="微软雅黑" pitchFamily="34" charset="-122"/>
              <a:ea typeface="微软雅黑" pitchFamily="34" charset="-122"/>
            </a:endParaRP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zh-CN" altLang="en-US" dirty="0">
                <a:solidFill>
                  <a:schemeClr val="tx1"/>
                </a:solidFill>
                <a:latin typeface="微软雅黑" pitchFamily="34" charset="-122"/>
                <a:ea typeface="微软雅黑" pitchFamily="34" charset="-122"/>
              </a:rPr>
              <a:t>手机举例</a:t>
            </a:r>
            <a:r>
              <a:rPr lang="en-US" altLang="zh-CN" dirty="0">
                <a:solidFill>
                  <a:schemeClr val="tx1"/>
                </a:solidFill>
                <a:latin typeface="微软雅黑" pitchFamily="34" charset="-122"/>
                <a:ea typeface="微软雅黑" pitchFamily="34" charset="-122"/>
              </a:rPr>
              <a:t>REE/TEE</a:t>
            </a:r>
          </a:p>
          <a:p>
            <a:endParaRPr lang="en-US" dirty="0"/>
          </a:p>
        </p:txBody>
      </p:sp>
      <p:sp>
        <p:nvSpPr>
          <p:cNvPr id="4" name="Slide Number Placeholder 3"/>
          <p:cNvSpPr>
            <a:spLocks noGrp="1"/>
          </p:cNvSpPr>
          <p:nvPr>
            <p:ph type="sldNum" sz="quarter" idx="10"/>
          </p:nvPr>
        </p:nvSpPr>
        <p:spPr/>
        <p:txBody>
          <a:bodyPr/>
          <a:lstStyle/>
          <a:p>
            <a:fld id="{D997A4B2-FD1A-1A44-9E58-03B98D200A9F}" type="slidenum">
              <a:rPr lang="en-US" smtClean="0"/>
              <a:pPr/>
              <a:t>37</a:t>
            </a:fld>
            <a:endParaRPr lang="en-US"/>
          </a:p>
        </p:txBody>
      </p:sp>
    </p:spTree>
    <p:extLst>
      <p:ext uri="{BB962C8B-B14F-4D97-AF65-F5344CB8AC3E}">
        <p14:creationId xmlns:p14="http://schemas.microsoft.com/office/powerpoint/2010/main" val="32191136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BA9D48-9FD4-4BDD-AE72-6FF99EC37A01}" type="slidenum">
              <a:rPr lang="en-US" smtClean="0"/>
              <a:t>68</a:t>
            </a:fld>
            <a:endParaRPr lang="en-US"/>
          </a:p>
        </p:txBody>
      </p:sp>
    </p:spTree>
    <p:extLst>
      <p:ext uri="{BB962C8B-B14F-4D97-AF65-F5344CB8AC3E}">
        <p14:creationId xmlns:p14="http://schemas.microsoft.com/office/powerpoint/2010/main" val="25789483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BA9D48-9FD4-4BDD-AE72-6FF99EC37A01}" type="slidenum">
              <a:rPr lang="en-US" smtClean="0"/>
              <a:t>69</a:t>
            </a:fld>
            <a:endParaRPr lang="en-US"/>
          </a:p>
        </p:txBody>
      </p:sp>
    </p:spTree>
    <p:extLst>
      <p:ext uri="{BB962C8B-B14F-4D97-AF65-F5344CB8AC3E}">
        <p14:creationId xmlns:p14="http://schemas.microsoft.com/office/powerpoint/2010/main" val="17138072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BA9D48-9FD4-4BDD-AE72-6FF99EC37A01}" type="slidenum">
              <a:rPr lang="en-US" smtClean="0"/>
              <a:t>70</a:t>
            </a:fld>
            <a:endParaRPr lang="en-US"/>
          </a:p>
        </p:txBody>
      </p:sp>
    </p:spTree>
    <p:extLst>
      <p:ext uri="{BB962C8B-B14F-4D97-AF65-F5344CB8AC3E}">
        <p14:creationId xmlns:p14="http://schemas.microsoft.com/office/powerpoint/2010/main" val="19168277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Key transport and key agreement relate to the process of establishing session keys for the Secure Channel Session.</a:t>
            </a:r>
          </a:p>
          <a:p>
            <a:r>
              <a:rPr lang="en-US" altLang="zh-CN" dirty="0"/>
              <a:t>• With key agreement the Security Domain and the Off-Card Entity exchange secret values when the Secure</a:t>
            </a:r>
          </a:p>
          <a:p>
            <a:r>
              <a:rPr lang="en-US" altLang="zh-CN" dirty="0"/>
              <a:t>Channel is being initiated, and session keys are then derived from those secrets using an algorithm known</a:t>
            </a:r>
          </a:p>
          <a:p>
            <a:r>
              <a:rPr lang="en-US" altLang="zh-CN" dirty="0"/>
              <a:t>to both the Off-Card Entity and the Security Domain;</a:t>
            </a:r>
          </a:p>
          <a:p>
            <a:r>
              <a:rPr lang="en-US" altLang="zh-CN" dirty="0"/>
              <a:t>• With key transport the Security Domain receives session keys to be used for the Secure Channel Session</a:t>
            </a:r>
          </a:p>
          <a:p>
            <a:r>
              <a:rPr lang="en-US" altLang="zh-CN" dirty="0"/>
              <a:t>from the Off-Card Entity during Secure Channel initiation.</a:t>
            </a:r>
          </a:p>
          <a:p>
            <a:r>
              <a:rPr lang="en-US" altLang="zh-CN" dirty="0"/>
              <a:t>Signature with message recovery and signature without message recovery refer to the signature scheme used for</a:t>
            </a:r>
          </a:p>
          <a:p>
            <a:r>
              <a:rPr lang="en-US" altLang="zh-CN" dirty="0"/>
              <a:t>digital signatures in data messages during Entity Authentication. (Note that these mechanisms apply also with the</a:t>
            </a:r>
          </a:p>
          <a:p>
            <a:r>
              <a:rPr lang="en-US" altLang="zh-CN" dirty="0"/>
              <a:t>signatures on digital certificates, but the value "</a:t>
            </a:r>
            <a:r>
              <a:rPr lang="en-US" altLang="zh-CN" dirty="0" err="1"/>
              <a:t>i</a:t>
            </a:r>
            <a:r>
              <a:rPr lang="en-US" altLang="zh-CN" dirty="0"/>
              <a:t>" does not refer to this.)</a:t>
            </a:r>
          </a:p>
          <a:p>
            <a:r>
              <a:rPr lang="en-US" altLang="zh-CN" dirty="0"/>
              <a:t>• With signature with message recovery, part or all of the message data that is signed is contained in the</a:t>
            </a:r>
          </a:p>
          <a:p>
            <a:r>
              <a:rPr lang="en-US" altLang="zh-CN" dirty="0"/>
              <a:t>signature block and is recovered during the process of verifying the signature. Signature with message</a:t>
            </a:r>
          </a:p>
          <a:p>
            <a:r>
              <a:rPr lang="en-US" altLang="zh-CN" dirty="0"/>
              <a:t>recovery is standardized in ISO 9796-2;</a:t>
            </a:r>
          </a:p>
          <a:p>
            <a:r>
              <a:rPr lang="en-US" altLang="zh-CN" dirty="0"/>
              <a:t>• With signature without message recovery, the signature does not contain any part of the message data</a:t>
            </a:r>
          </a:p>
          <a:p>
            <a:r>
              <a:rPr lang="en-US" altLang="zh-CN" dirty="0"/>
              <a:t>that is signed, but comprises an appendix to the complete message. Such a scheme is also known as a</a:t>
            </a:r>
          </a:p>
          <a:p>
            <a:r>
              <a:rPr lang="en-US" altLang="zh-CN" dirty="0"/>
              <a:t>signature scheme 'with appendix'. Signature without message recovery is standardized in PKCS#1, and is</a:t>
            </a:r>
          </a:p>
          <a:p>
            <a:r>
              <a:rPr lang="en-US" altLang="zh-CN" dirty="0"/>
              <a:t>also used in X.509.</a:t>
            </a:r>
            <a:endParaRPr lang="zh-CN" altLang="en-US" dirty="0"/>
          </a:p>
        </p:txBody>
      </p:sp>
      <p:sp>
        <p:nvSpPr>
          <p:cNvPr id="4" name="灯片编号占位符 3"/>
          <p:cNvSpPr>
            <a:spLocks noGrp="1"/>
          </p:cNvSpPr>
          <p:nvPr>
            <p:ph type="sldNum" sz="quarter" idx="10"/>
          </p:nvPr>
        </p:nvSpPr>
        <p:spPr/>
        <p:txBody>
          <a:bodyPr/>
          <a:lstStyle/>
          <a:p>
            <a:fld id="{76BA9D48-9FD4-4BDD-AE72-6FF99EC37A01}" type="slidenum">
              <a:rPr lang="en-US" smtClean="0"/>
              <a:t>71</a:t>
            </a:fld>
            <a:endParaRPr lang="en-US"/>
          </a:p>
        </p:txBody>
      </p:sp>
    </p:spTree>
    <p:extLst>
      <p:ext uri="{BB962C8B-B14F-4D97-AF65-F5344CB8AC3E}">
        <p14:creationId xmlns:p14="http://schemas.microsoft.com/office/powerpoint/2010/main" val="23631915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BA9D48-9FD4-4BDD-AE72-6FF99EC37A01}" type="slidenum">
              <a:rPr lang="en-US" smtClean="0"/>
              <a:t>74</a:t>
            </a:fld>
            <a:endParaRPr lang="en-US"/>
          </a:p>
        </p:txBody>
      </p:sp>
    </p:spTree>
    <p:extLst>
      <p:ext uri="{BB962C8B-B14F-4D97-AF65-F5344CB8AC3E}">
        <p14:creationId xmlns:p14="http://schemas.microsoft.com/office/powerpoint/2010/main" val="19777037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BA9D48-9FD4-4BDD-AE72-6FF99EC37A01}" type="slidenum">
              <a:rPr lang="en-US" smtClean="0"/>
              <a:t>75</a:t>
            </a:fld>
            <a:endParaRPr lang="en-US"/>
          </a:p>
        </p:txBody>
      </p:sp>
    </p:spTree>
    <p:extLst>
      <p:ext uri="{BB962C8B-B14F-4D97-AF65-F5344CB8AC3E}">
        <p14:creationId xmlns:p14="http://schemas.microsoft.com/office/powerpoint/2010/main" val="42835243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BA9D48-9FD4-4BDD-AE72-6FF99EC37A01}" type="slidenum">
              <a:rPr lang="en-US" smtClean="0"/>
              <a:t>76</a:t>
            </a:fld>
            <a:endParaRPr lang="en-US"/>
          </a:p>
        </p:txBody>
      </p:sp>
    </p:spTree>
    <p:extLst>
      <p:ext uri="{BB962C8B-B14F-4D97-AF65-F5344CB8AC3E}">
        <p14:creationId xmlns:p14="http://schemas.microsoft.com/office/powerpoint/2010/main" val="7689849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交叉签发，即交叉授权</a:t>
            </a:r>
          </a:p>
        </p:txBody>
      </p:sp>
      <p:sp>
        <p:nvSpPr>
          <p:cNvPr id="4" name="灯片编号占位符 3"/>
          <p:cNvSpPr>
            <a:spLocks noGrp="1"/>
          </p:cNvSpPr>
          <p:nvPr>
            <p:ph type="sldNum" sz="quarter" idx="10"/>
          </p:nvPr>
        </p:nvSpPr>
        <p:spPr/>
        <p:txBody>
          <a:bodyPr/>
          <a:lstStyle/>
          <a:p>
            <a:fld id="{76BA9D48-9FD4-4BDD-AE72-6FF99EC37A01}" type="slidenum">
              <a:rPr lang="en-US" smtClean="0"/>
              <a:t>77</a:t>
            </a:fld>
            <a:endParaRPr lang="en-US"/>
          </a:p>
        </p:txBody>
      </p:sp>
    </p:spTree>
    <p:extLst>
      <p:ext uri="{BB962C8B-B14F-4D97-AF65-F5344CB8AC3E}">
        <p14:creationId xmlns:p14="http://schemas.microsoft.com/office/powerpoint/2010/main" val="38739107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交叉签发，即交叉授权</a:t>
            </a:r>
          </a:p>
        </p:txBody>
      </p:sp>
      <p:sp>
        <p:nvSpPr>
          <p:cNvPr id="4" name="灯片编号占位符 3"/>
          <p:cNvSpPr>
            <a:spLocks noGrp="1"/>
          </p:cNvSpPr>
          <p:nvPr>
            <p:ph type="sldNum" sz="quarter" idx="10"/>
          </p:nvPr>
        </p:nvSpPr>
        <p:spPr/>
        <p:txBody>
          <a:bodyPr/>
          <a:lstStyle/>
          <a:p>
            <a:fld id="{76BA9D48-9FD4-4BDD-AE72-6FF99EC37A01}" type="slidenum">
              <a:rPr lang="en-US" smtClean="0"/>
              <a:t>78</a:t>
            </a:fld>
            <a:endParaRPr lang="en-US"/>
          </a:p>
        </p:txBody>
      </p:sp>
    </p:spTree>
    <p:extLst>
      <p:ext uri="{BB962C8B-B14F-4D97-AF65-F5344CB8AC3E}">
        <p14:creationId xmlns:p14="http://schemas.microsoft.com/office/powerpoint/2010/main" val="3148838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CAT-TP</a:t>
            </a:r>
            <a:r>
              <a:rPr lang="zh-CN" altLang="en-US" dirty="0"/>
              <a:t>数据包中通用安全命令包 </a:t>
            </a:r>
            <a:r>
              <a:rPr lang="en-US" altLang="zh-CN" dirty="0"/>
              <a:t>Command Packet </a:t>
            </a:r>
            <a:r>
              <a:rPr lang="zh-CN" altLang="en-US" dirty="0"/>
              <a:t>和安全响应包 </a:t>
            </a:r>
            <a:r>
              <a:rPr lang="en-US" altLang="zh-CN" dirty="0"/>
              <a:t>Response Packet </a:t>
            </a:r>
            <a:r>
              <a:rPr lang="zh-CN" altLang="en-US" dirty="0"/>
              <a:t>定义在</a:t>
            </a:r>
            <a:r>
              <a:rPr lang="en-US" altLang="zh-CN" dirty="0"/>
              <a:t>ETSI TS 102 127 </a:t>
            </a:r>
            <a:r>
              <a:rPr lang="zh-CN" altLang="en-US" dirty="0"/>
              <a:t>中。 在命令包</a:t>
            </a:r>
            <a:r>
              <a:rPr lang="en-US" altLang="zh-CN" dirty="0"/>
              <a:t>Command Packet</a:t>
            </a:r>
            <a:r>
              <a:rPr lang="zh-CN" altLang="en-US" dirty="0"/>
              <a:t>中，</a:t>
            </a:r>
            <a:r>
              <a:rPr lang="en-US" altLang="zh-CN" dirty="0"/>
              <a:t>Command Packet Identifier (CPI) </a:t>
            </a:r>
            <a:r>
              <a:rPr lang="zh-CN" altLang="en-US" dirty="0"/>
              <a:t>数值设置为</a:t>
            </a:r>
            <a:r>
              <a:rPr lang="en-US" altLang="zh-CN" dirty="0"/>
              <a:t>'01' </a:t>
            </a:r>
            <a:r>
              <a:rPr lang="zh-CN" altLang="en-US" dirty="0"/>
              <a:t>，</a:t>
            </a:r>
            <a:r>
              <a:rPr lang="en-US" altLang="zh-CN" dirty="0"/>
              <a:t>Command Header Identifier (CHI)</a:t>
            </a:r>
            <a:r>
              <a:rPr lang="zh-CN" altLang="en-US" dirty="0"/>
              <a:t>设置为空， </a:t>
            </a:r>
            <a:r>
              <a:rPr lang="en-US" altLang="zh-CN" dirty="0"/>
              <a:t>CPI</a:t>
            </a:r>
            <a:r>
              <a:rPr lang="zh-CN" altLang="en-US" dirty="0"/>
              <a:t>、</a:t>
            </a:r>
            <a:r>
              <a:rPr lang="en-US" altLang="zh-CN" dirty="0"/>
              <a:t>CPL </a:t>
            </a:r>
            <a:r>
              <a:rPr lang="zh-CN" altLang="en-US" dirty="0"/>
              <a:t>和 </a:t>
            </a:r>
            <a:r>
              <a:rPr lang="en-US" altLang="zh-CN" dirty="0"/>
              <a:t>CHL</a:t>
            </a:r>
            <a:r>
              <a:rPr lang="zh-CN" altLang="en-US" dirty="0"/>
              <a:t>在被包含在计算</a:t>
            </a:r>
            <a:r>
              <a:rPr lang="en-US" altLang="zh-CN" dirty="0"/>
              <a:t>RC/CC/DS</a:t>
            </a:r>
            <a:r>
              <a:rPr lang="zh-CN" altLang="en-US" dirty="0"/>
              <a:t>过程中。 在响应包</a:t>
            </a:r>
            <a:r>
              <a:rPr lang="en-US" altLang="zh-CN" dirty="0"/>
              <a:t>Response Packet</a:t>
            </a:r>
            <a:r>
              <a:rPr lang="zh-CN" altLang="en-US" dirty="0"/>
              <a:t>中，</a:t>
            </a:r>
            <a:r>
              <a:rPr lang="en-US" altLang="zh-CN" dirty="0"/>
              <a:t>Response Packet Identifier (RPI) </a:t>
            </a:r>
            <a:r>
              <a:rPr lang="zh-CN" altLang="en-US" dirty="0"/>
              <a:t>数值设置为</a:t>
            </a:r>
            <a:r>
              <a:rPr lang="en-US" altLang="zh-CN" dirty="0"/>
              <a:t>'02'</a:t>
            </a:r>
            <a:r>
              <a:rPr lang="zh-CN" altLang="en-US" dirty="0"/>
              <a:t>，</a:t>
            </a:r>
            <a:r>
              <a:rPr lang="en-US" altLang="zh-CN" dirty="0"/>
              <a:t>Response Header Identifier (RHI) </a:t>
            </a:r>
            <a:r>
              <a:rPr lang="zh-CN" altLang="en-US" dirty="0"/>
              <a:t>设置为空，</a:t>
            </a:r>
            <a:r>
              <a:rPr lang="en-US" altLang="zh-CN" dirty="0"/>
              <a:t>RPI</a:t>
            </a:r>
            <a:r>
              <a:rPr lang="zh-CN" altLang="en-US" dirty="0"/>
              <a:t>、</a:t>
            </a:r>
            <a:r>
              <a:rPr lang="en-US" altLang="zh-CN" dirty="0"/>
              <a:t>RPL </a:t>
            </a:r>
            <a:r>
              <a:rPr lang="zh-CN" altLang="en-US" dirty="0"/>
              <a:t>和</a:t>
            </a:r>
            <a:r>
              <a:rPr lang="en-US" altLang="zh-CN" dirty="0"/>
              <a:t>RHL</a:t>
            </a:r>
            <a:r>
              <a:rPr lang="zh-CN" altLang="en-US" dirty="0"/>
              <a:t>在被包含在计算</a:t>
            </a:r>
            <a:r>
              <a:rPr lang="en-US" altLang="zh-CN" dirty="0"/>
              <a:t>RC/CC/DS</a:t>
            </a:r>
            <a:r>
              <a:rPr lang="zh-CN" altLang="en-US" dirty="0"/>
              <a:t>过程中。 </a:t>
            </a:r>
            <a:r>
              <a:rPr lang="en-US" altLang="zh-CN" dirty="0"/>
              <a:t>Packet Identifier</a:t>
            </a:r>
            <a:r>
              <a:rPr lang="zh-CN" altLang="en-US" dirty="0"/>
              <a:t>数值设置为 </a:t>
            </a:r>
            <a:r>
              <a:rPr lang="en-US" altLang="zh-CN" dirty="0"/>
              <a:t>'00' </a:t>
            </a:r>
            <a:r>
              <a:rPr lang="zh-CN" altLang="en-US" dirty="0"/>
              <a:t>到 </a:t>
            </a:r>
            <a:r>
              <a:rPr lang="en-US" altLang="zh-CN" dirty="0"/>
              <a:t>'BF' </a:t>
            </a:r>
            <a:r>
              <a:rPr lang="zh-CN" altLang="en-US" dirty="0"/>
              <a:t>， </a:t>
            </a:r>
            <a:r>
              <a:rPr lang="en-US" altLang="zh-CN" dirty="0"/>
              <a:t>'FF'</a:t>
            </a:r>
            <a:r>
              <a:rPr lang="zh-CN" altLang="en-US" dirty="0"/>
              <a:t>作为保留。 </a:t>
            </a:r>
            <a:r>
              <a:rPr lang="en-US" altLang="zh-CN" dirty="0"/>
              <a:t>'C0' </a:t>
            </a:r>
            <a:r>
              <a:rPr lang="zh-CN" altLang="en-US" dirty="0"/>
              <a:t>到 </a:t>
            </a:r>
            <a:r>
              <a:rPr lang="en-US" altLang="zh-CN" dirty="0"/>
              <a:t>'FE'</a:t>
            </a:r>
            <a:r>
              <a:rPr lang="zh-CN" altLang="en-US" dirty="0"/>
              <a:t>用于私有。 计数器</a:t>
            </a:r>
            <a:r>
              <a:rPr lang="en-US" altLang="zh-CN" dirty="0"/>
              <a:t>Counter</a:t>
            </a:r>
            <a:r>
              <a:rPr lang="zh-CN" altLang="en-US" dirty="0"/>
              <a:t>也可以用于在安全命令包 </a:t>
            </a:r>
            <a:r>
              <a:rPr lang="en-US" altLang="zh-CN" dirty="0"/>
              <a:t>Command Packet </a:t>
            </a:r>
            <a:r>
              <a:rPr lang="zh-CN" altLang="en-US" dirty="0"/>
              <a:t>和安全响应包 </a:t>
            </a:r>
            <a:r>
              <a:rPr lang="en-US" altLang="zh-CN" dirty="0"/>
              <a:t>Response Packet</a:t>
            </a:r>
            <a:r>
              <a:rPr lang="zh-CN" altLang="en-US" dirty="0"/>
              <a:t>之间建立联系。 需支持和</a:t>
            </a:r>
            <a:r>
              <a:rPr lang="en-US" altLang="zh-CN" dirty="0"/>
              <a:t>SMS-PP</a:t>
            </a:r>
            <a:r>
              <a:rPr lang="zh-CN" altLang="en-US" dirty="0"/>
              <a:t>相同的安全配置；</a:t>
            </a:r>
            <a:r>
              <a:rPr lang="en-US" altLang="zh-CN" dirty="0"/>
              <a:t>SDU MAX SIZE</a:t>
            </a:r>
            <a:r>
              <a:rPr lang="zh-CN" altLang="en-US" dirty="0"/>
              <a:t>为</a:t>
            </a:r>
            <a:r>
              <a:rPr lang="en-US" altLang="zh-CN" dirty="0"/>
              <a:t>1K</a:t>
            </a:r>
            <a:r>
              <a:rPr lang="zh-CN" altLang="en-US" dirty="0"/>
              <a:t>字节。</a:t>
            </a:r>
            <a:endParaRPr lang="en-US" altLang="zh-CN" dirty="0"/>
          </a:p>
          <a:p>
            <a:endParaRPr lang="en-US" altLang="zh-CN" dirty="0"/>
          </a:p>
          <a:p>
            <a:r>
              <a:rPr lang="en-US" altLang="zh-CN" dirty="0"/>
              <a:t> Short Message Service—Point to Point (SMS-PP)—</a:t>
            </a:r>
          </a:p>
          <a:p>
            <a:endParaRPr lang="en-US" altLang="zh-CN" dirty="0"/>
          </a:p>
          <a:p>
            <a:r>
              <a:rPr lang="zh-CN" altLang="en-US" dirty="0"/>
              <a:t>数据传输</a:t>
            </a:r>
            <a:r>
              <a:rPr lang="en-US" altLang="zh-CN" dirty="0"/>
              <a:t>-BIP ( ETSI TS 102 223 )</a:t>
            </a:r>
            <a:r>
              <a:rPr lang="zh-CN" altLang="en-US" dirty="0"/>
              <a:t>协议</a:t>
            </a:r>
          </a:p>
        </p:txBody>
      </p:sp>
      <p:sp>
        <p:nvSpPr>
          <p:cNvPr id="4" name="灯片编号占位符 3"/>
          <p:cNvSpPr>
            <a:spLocks noGrp="1"/>
          </p:cNvSpPr>
          <p:nvPr>
            <p:ph type="sldNum" sz="quarter" idx="10"/>
          </p:nvPr>
        </p:nvSpPr>
        <p:spPr/>
        <p:txBody>
          <a:bodyPr/>
          <a:lstStyle/>
          <a:p>
            <a:fld id="{76BA9D48-9FD4-4BDD-AE72-6FF99EC37A01}" type="slidenum">
              <a:rPr lang="en-US" smtClean="0"/>
              <a:t>82</a:t>
            </a:fld>
            <a:endParaRPr lang="en-US"/>
          </a:p>
        </p:txBody>
      </p:sp>
    </p:spTree>
    <p:extLst>
      <p:ext uri="{BB962C8B-B14F-4D97-AF65-F5344CB8AC3E}">
        <p14:creationId xmlns:p14="http://schemas.microsoft.com/office/powerpoint/2010/main" val="6260779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a:solidFill>
                  <a:schemeClr val="tx1"/>
                </a:solidFill>
                <a:latin typeface="微软雅黑" pitchFamily="34" charset="-122"/>
                <a:ea typeface="微软雅黑" pitchFamily="34" charset="-122"/>
              </a:rPr>
              <a:t>- ARM</a:t>
            </a:r>
            <a:r>
              <a:rPr lang="zh-CN" altLang="en-US" dirty="0">
                <a:solidFill>
                  <a:schemeClr val="tx1"/>
                </a:solidFill>
                <a:latin typeface="微软雅黑" pitchFamily="34" charset="-122"/>
                <a:ea typeface="微软雅黑" pitchFamily="34" charset="-122"/>
              </a:rPr>
              <a:t>核限定</a:t>
            </a:r>
            <a:endParaRPr lang="en-US" altLang="zh-CN" dirty="0">
              <a:solidFill>
                <a:schemeClr val="tx1"/>
              </a:solidFill>
              <a:latin typeface="微软雅黑" pitchFamily="34" charset="-122"/>
              <a:ea typeface="微软雅黑" pitchFamily="34" charset="-122"/>
            </a:endParaRPr>
          </a:p>
          <a:p>
            <a:endParaRPr lang="en-US" dirty="0"/>
          </a:p>
        </p:txBody>
      </p:sp>
      <p:sp>
        <p:nvSpPr>
          <p:cNvPr id="4" name="Slide Number Placeholder 3"/>
          <p:cNvSpPr>
            <a:spLocks noGrp="1"/>
          </p:cNvSpPr>
          <p:nvPr>
            <p:ph type="sldNum" sz="quarter" idx="10"/>
          </p:nvPr>
        </p:nvSpPr>
        <p:spPr/>
        <p:txBody>
          <a:bodyPr/>
          <a:lstStyle/>
          <a:p>
            <a:fld id="{D997A4B2-FD1A-1A44-9E58-03B98D200A9F}" type="slidenum">
              <a:rPr lang="en-US" smtClean="0"/>
              <a:pPr/>
              <a:t>38</a:t>
            </a:fld>
            <a:endParaRPr lang="en-US"/>
          </a:p>
        </p:txBody>
      </p:sp>
    </p:spTree>
    <p:extLst>
      <p:ext uri="{BB962C8B-B14F-4D97-AF65-F5344CB8AC3E}">
        <p14:creationId xmlns:p14="http://schemas.microsoft.com/office/powerpoint/2010/main" val="23518558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LPA: Local Profile Assistant</a:t>
            </a:r>
          </a:p>
          <a:p>
            <a:r>
              <a:rPr lang="en-US" altLang="zh-CN" dirty="0"/>
              <a:t>LPD: Local Profile Download</a:t>
            </a:r>
          </a:p>
          <a:p>
            <a:r>
              <a:rPr lang="en-US" altLang="zh-CN" dirty="0"/>
              <a:t>LUI: Local User Interface</a:t>
            </a:r>
          </a:p>
          <a:p>
            <a:r>
              <a:rPr lang="en-US" altLang="zh-CN" dirty="0"/>
              <a:t>SK.DP.TLS: Private key of the SM-DP+ for securing TLS connection</a:t>
            </a:r>
          </a:p>
          <a:p>
            <a:r>
              <a:rPr lang="en-US" altLang="zh-CN" dirty="0"/>
              <a:t>SM-DP+: Subscription Manager Data Preparation</a:t>
            </a:r>
          </a:p>
          <a:p>
            <a:r>
              <a:rPr lang="en-US" altLang="zh-CN" dirty="0"/>
              <a:t>LDS</a:t>
            </a:r>
            <a:r>
              <a:rPr lang="zh-CN" altLang="en-US" dirty="0"/>
              <a:t>： </a:t>
            </a:r>
            <a:r>
              <a:rPr lang="en-US" altLang="zh-CN" dirty="0"/>
              <a:t>Local Discovery Service</a:t>
            </a:r>
          </a:p>
          <a:p>
            <a:r>
              <a:rPr lang="en-US" altLang="zh-CN" dirty="0"/>
              <a:t>SM-DS</a:t>
            </a:r>
            <a:r>
              <a:rPr lang="zh-CN" altLang="en-US" dirty="0"/>
              <a:t>：</a:t>
            </a:r>
            <a:r>
              <a:rPr lang="en-US" altLang="zh-CN" dirty="0"/>
              <a:t>Subscription Manager – Discovery Service</a:t>
            </a:r>
            <a:r>
              <a:rPr lang="zh-CN" altLang="en-US" dirty="0"/>
              <a:t>， </a:t>
            </a:r>
            <a:r>
              <a:rPr lang="en-US" altLang="zh-CN" dirty="0"/>
              <a:t>The role of the SM-DS is to provide mechanisms that allow an SM-DP+ to inform the LDS within any Device that an SM-DP+ wishes to communicate with it.</a:t>
            </a:r>
            <a:endParaRPr lang="zh-CN" altLang="en-US" dirty="0"/>
          </a:p>
        </p:txBody>
      </p:sp>
      <p:sp>
        <p:nvSpPr>
          <p:cNvPr id="4" name="灯片编号占位符 3"/>
          <p:cNvSpPr>
            <a:spLocks noGrp="1"/>
          </p:cNvSpPr>
          <p:nvPr>
            <p:ph type="sldNum" sz="quarter" idx="10"/>
          </p:nvPr>
        </p:nvSpPr>
        <p:spPr/>
        <p:txBody>
          <a:bodyPr/>
          <a:lstStyle/>
          <a:p>
            <a:fld id="{76BA9D48-9FD4-4BDD-AE72-6FF99EC37A01}" type="slidenum">
              <a:rPr lang="en-US" smtClean="0"/>
              <a:t>84</a:t>
            </a:fld>
            <a:endParaRPr lang="en-US"/>
          </a:p>
        </p:txBody>
      </p:sp>
    </p:spTree>
    <p:extLst>
      <p:ext uri="{BB962C8B-B14F-4D97-AF65-F5344CB8AC3E}">
        <p14:creationId xmlns:p14="http://schemas.microsoft.com/office/powerpoint/2010/main" val="32881698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LPA: Local Profile Assistant</a:t>
            </a:r>
          </a:p>
          <a:p>
            <a:r>
              <a:rPr lang="en-US" altLang="zh-CN" dirty="0"/>
              <a:t>LPD: Local Profile Download</a:t>
            </a:r>
          </a:p>
          <a:p>
            <a:r>
              <a:rPr lang="en-US" altLang="zh-CN" dirty="0"/>
              <a:t>LUI: Local User Interface</a:t>
            </a:r>
          </a:p>
          <a:p>
            <a:r>
              <a:rPr lang="en-US" altLang="zh-CN" dirty="0"/>
              <a:t>SK.DP.TLS: Private key of the SM-DP+ for securing TLS connection</a:t>
            </a:r>
          </a:p>
          <a:p>
            <a:r>
              <a:rPr lang="en-US" altLang="zh-CN" dirty="0"/>
              <a:t>SM-DP+: Subscription Manager Data Preparation</a:t>
            </a:r>
          </a:p>
          <a:p>
            <a:r>
              <a:rPr lang="en-US" altLang="zh-CN" dirty="0"/>
              <a:t>LDS</a:t>
            </a:r>
            <a:r>
              <a:rPr lang="zh-CN" altLang="en-US" dirty="0"/>
              <a:t>： </a:t>
            </a:r>
            <a:r>
              <a:rPr lang="en-US" altLang="zh-CN" dirty="0"/>
              <a:t>Local Discovery Service</a:t>
            </a:r>
          </a:p>
          <a:p>
            <a:r>
              <a:rPr lang="en-US" altLang="zh-CN" dirty="0"/>
              <a:t>SM-DS</a:t>
            </a:r>
            <a:r>
              <a:rPr lang="zh-CN" altLang="en-US" dirty="0"/>
              <a:t>：</a:t>
            </a:r>
            <a:r>
              <a:rPr lang="en-US" altLang="zh-CN" dirty="0"/>
              <a:t>Subscription Manager – Discovery Service</a:t>
            </a:r>
            <a:r>
              <a:rPr lang="zh-CN" altLang="en-US" dirty="0"/>
              <a:t>， </a:t>
            </a:r>
            <a:r>
              <a:rPr lang="en-US" altLang="zh-CN" dirty="0"/>
              <a:t>The role of the SM-DS is to provide mechanisms that allow an SM-DP+ to inform the LDS within any Device that an SM-DP+ wishes to communicate with it.</a:t>
            </a:r>
            <a:endParaRPr lang="zh-CN" altLang="en-US" dirty="0"/>
          </a:p>
        </p:txBody>
      </p:sp>
      <p:sp>
        <p:nvSpPr>
          <p:cNvPr id="4" name="灯片编号占位符 3"/>
          <p:cNvSpPr>
            <a:spLocks noGrp="1"/>
          </p:cNvSpPr>
          <p:nvPr>
            <p:ph type="sldNum" sz="quarter" idx="10"/>
          </p:nvPr>
        </p:nvSpPr>
        <p:spPr/>
        <p:txBody>
          <a:bodyPr/>
          <a:lstStyle/>
          <a:p>
            <a:fld id="{76BA9D48-9FD4-4BDD-AE72-6FF99EC37A01}" type="slidenum">
              <a:rPr lang="en-US" smtClean="0"/>
              <a:t>85</a:t>
            </a:fld>
            <a:endParaRPr lang="en-US"/>
          </a:p>
        </p:txBody>
      </p:sp>
    </p:spTree>
    <p:extLst>
      <p:ext uri="{BB962C8B-B14F-4D97-AF65-F5344CB8AC3E}">
        <p14:creationId xmlns:p14="http://schemas.microsoft.com/office/powerpoint/2010/main" val="36783901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ISD-P Issuer Security Domain Profile</a:t>
            </a:r>
          </a:p>
          <a:p>
            <a:r>
              <a:rPr lang="en-US" altLang="zh-CN" dirty="0"/>
              <a:t>ISD-R Issuer Security Domain Root</a:t>
            </a:r>
          </a:p>
          <a:p>
            <a:r>
              <a:rPr lang="en-US" altLang="zh-CN" dirty="0"/>
              <a:t>NAA Network Access Application</a:t>
            </a:r>
            <a:endParaRPr lang="zh-CN" altLang="en-US" dirty="0"/>
          </a:p>
        </p:txBody>
      </p:sp>
      <p:sp>
        <p:nvSpPr>
          <p:cNvPr id="4" name="灯片编号占位符 3"/>
          <p:cNvSpPr>
            <a:spLocks noGrp="1"/>
          </p:cNvSpPr>
          <p:nvPr>
            <p:ph type="sldNum" sz="quarter" idx="10"/>
          </p:nvPr>
        </p:nvSpPr>
        <p:spPr/>
        <p:txBody>
          <a:bodyPr/>
          <a:lstStyle/>
          <a:p>
            <a:fld id="{76BA9D48-9FD4-4BDD-AE72-6FF99EC37A01}" type="slidenum">
              <a:rPr lang="en-US" smtClean="0"/>
              <a:t>89</a:t>
            </a:fld>
            <a:endParaRPr lang="en-US"/>
          </a:p>
        </p:txBody>
      </p:sp>
    </p:spTree>
    <p:extLst>
      <p:ext uri="{BB962C8B-B14F-4D97-AF65-F5344CB8AC3E}">
        <p14:creationId xmlns:p14="http://schemas.microsoft.com/office/powerpoint/2010/main" val="107993987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ISD-R is responsible for the creation of new ISD-Ps and lifecycle management of all ISD-Ps.</a:t>
            </a:r>
          </a:p>
          <a:p>
            <a:r>
              <a:rPr lang="en-US" altLang="zh-CN" dirty="0"/>
              <a:t>The ISD-P is the on-card representative of the SM-DP+ and is a secure container (Security</a:t>
            </a:r>
          </a:p>
          <a:p>
            <a:r>
              <a:rPr lang="en-US" altLang="zh-CN" dirty="0"/>
              <a:t>Domain) for the hosting of an Operator Profile. The ISD-P is used for the Profile download</a:t>
            </a:r>
          </a:p>
          <a:p>
            <a:r>
              <a:rPr lang="en-US" altLang="zh-CN" dirty="0"/>
              <a:t>and installation in collaboration with the Profile Package Interpreter for the</a:t>
            </a:r>
          </a:p>
          <a:p>
            <a:r>
              <a:rPr lang="en-US" altLang="zh-CN" dirty="0"/>
              <a:t>decoding/interpretation of the received Profile Package.</a:t>
            </a:r>
            <a:endParaRPr lang="zh-CN" altLang="en-US" dirty="0"/>
          </a:p>
        </p:txBody>
      </p:sp>
      <p:sp>
        <p:nvSpPr>
          <p:cNvPr id="4" name="灯片编号占位符 3"/>
          <p:cNvSpPr>
            <a:spLocks noGrp="1"/>
          </p:cNvSpPr>
          <p:nvPr>
            <p:ph type="sldNum" sz="quarter" idx="10"/>
          </p:nvPr>
        </p:nvSpPr>
        <p:spPr/>
        <p:txBody>
          <a:bodyPr/>
          <a:lstStyle/>
          <a:p>
            <a:fld id="{76BA9D48-9FD4-4BDD-AE72-6FF99EC37A01}" type="slidenum">
              <a:rPr lang="en-US" smtClean="0"/>
              <a:t>90</a:t>
            </a:fld>
            <a:endParaRPr lang="en-US"/>
          </a:p>
        </p:txBody>
      </p:sp>
    </p:spTree>
    <p:extLst>
      <p:ext uri="{BB962C8B-B14F-4D97-AF65-F5344CB8AC3E}">
        <p14:creationId xmlns:p14="http://schemas.microsoft.com/office/powerpoint/2010/main" val="167397754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ISD-R is responsible for the creation of new ISD-Ps and lifecycle management of all ISD-Ps.</a:t>
            </a:r>
          </a:p>
          <a:p>
            <a:r>
              <a:rPr lang="en-US" altLang="zh-CN" dirty="0"/>
              <a:t>The ISD-P is the on-card representative of the SM-DP+ and is a secure container (Security</a:t>
            </a:r>
          </a:p>
          <a:p>
            <a:r>
              <a:rPr lang="en-US" altLang="zh-CN" dirty="0"/>
              <a:t>Domain) for the hosting of an Operator Profile. The ISD-P is used for the Profile download</a:t>
            </a:r>
          </a:p>
          <a:p>
            <a:r>
              <a:rPr lang="en-US" altLang="zh-CN" dirty="0"/>
              <a:t>and installation in collaboration with the Profile Package Interpreter for the</a:t>
            </a:r>
          </a:p>
          <a:p>
            <a:r>
              <a:rPr lang="en-US" altLang="zh-CN" dirty="0"/>
              <a:t>decoding/interpretation of the received Profile Package.</a:t>
            </a:r>
            <a:endParaRPr lang="zh-CN" altLang="en-US" dirty="0"/>
          </a:p>
        </p:txBody>
      </p:sp>
      <p:sp>
        <p:nvSpPr>
          <p:cNvPr id="4" name="灯片编号占位符 3"/>
          <p:cNvSpPr>
            <a:spLocks noGrp="1"/>
          </p:cNvSpPr>
          <p:nvPr>
            <p:ph type="sldNum" sz="quarter" idx="10"/>
          </p:nvPr>
        </p:nvSpPr>
        <p:spPr/>
        <p:txBody>
          <a:bodyPr/>
          <a:lstStyle/>
          <a:p>
            <a:fld id="{76BA9D48-9FD4-4BDD-AE72-6FF99EC37A01}" type="slidenum">
              <a:rPr lang="en-US" smtClean="0"/>
              <a:t>92</a:t>
            </a:fld>
            <a:endParaRPr lang="en-US"/>
          </a:p>
        </p:txBody>
      </p:sp>
    </p:spTree>
    <p:extLst>
      <p:ext uri="{BB962C8B-B14F-4D97-AF65-F5344CB8AC3E}">
        <p14:creationId xmlns:p14="http://schemas.microsoft.com/office/powerpoint/2010/main" val="73257596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BA9D48-9FD4-4BDD-AE72-6FF99EC37A01}" type="slidenum">
              <a:rPr lang="en-US" smtClean="0"/>
              <a:t>93</a:t>
            </a:fld>
            <a:endParaRPr lang="en-US"/>
          </a:p>
        </p:txBody>
      </p:sp>
    </p:spTree>
    <p:extLst>
      <p:ext uri="{BB962C8B-B14F-4D97-AF65-F5344CB8AC3E}">
        <p14:creationId xmlns:p14="http://schemas.microsoft.com/office/powerpoint/2010/main" val="3629424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BA9D48-9FD4-4BDD-AE72-6FF99EC37A01}" type="slidenum">
              <a:rPr lang="en-US" smtClean="0"/>
              <a:t>94</a:t>
            </a:fld>
            <a:endParaRPr lang="en-US"/>
          </a:p>
        </p:txBody>
      </p:sp>
    </p:spTree>
    <p:extLst>
      <p:ext uri="{BB962C8B-B14F-4D97-AF65-F5344CB8AC3E}">
        <p14:creationId xmlns:p14="http://schemas.microsoft.com/office/powerpoint/2010/main" val="163737652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BA9D48-9FD4-4BDD-AE72-6FF99EC37A01}" type="slidenum">
              <a:rPr lang="en-US" smtClean="0"/>
              <a:t>95</a:t>
            </a:fld>
            <a:endParaRPr lang="en-US"/>
          </a:p>
        </p:txBody>
      </p:sp>
    </p:spTree>
    <p:extLst>
      <p:ext uri="{BB962C8B-B14F-4D97-AF65-F5344CB8AC3E}">
        <p14:creationId xmlns:p14="http://schemas.microsoft.com/office/powerpoint/2010/main" val="50356145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BA9D48-9FD4-4BDD-AE72-6FF99EC37A01}" type="slidenum">
              <a:rPr lang="en-US" smtClean="0"/>
              <a:t>96</a:t>
            </a:fld>
            <a:endParaRPr lang="en-US"/>
          </a:p>
        </p:txBody>
      </p:sp>
    </p:spTree>
    <p:extLst>
      <p:ext uri="{BB962C8B-B14F-4D97-AF65-F5344CB8AC3E}">
        <p14:creationId xmlns:p14="http://schemas.microsoft.com/office/powerpoint/2010/main" val="154833705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BA9D48-9FD4-4BDD-AE72-6FF99EC37A01}" type="slidenum">
              <a:rPr lang="en-US" smtClean="0"/>
              <a:t>97</a:t>
            </a:fld>
            <a:endParaRPr lang="en-US"/>
          </a:p>
        </p:txBody>
      </p:sp>
    </p:spTree>
    <p:extLst>
      <p:ext uri="{BB962C8B-B14F-4D97-AF65-F5344CB8AC3E}">
        <p14:creationId xmlns:p14="http://schemas.microsoft.com/office/powerpoint/2010/main" val="18009665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lstStyle/>
          <a:p>
            <a:pPr marL="171450" indent="-171450">
              <a:buFontTx/>
              <a:buChar char="-"/>
            </a:pPr>
            <a:r>
              <a:rPr lang="en-US" altLang="zh-CN" dirty="0"/>
              <a:t>OP-TEE</a:t>
            </a:r>
            <a:r>
              <a:rPr lang="zh-CN" altLang="en-US" dirty="0"/>
              <a:t>：</a:t>
            </a:r>
            <a:r>
              <a:rPr lang="en-US" altLang="zh-CN" dirty="0"/>
              <a:t>open</a:t>
            </a:r>
            <a:r>
              <a:rPr lang="en-US" altLang="zh-CN" baseline="0" dirty="0"/>
              <a:t> portable TEE</a:t>
            </a:r>
          </a:p>
          <a:p>
            <a:pPr marL="171450" indent="-171450">
              <a:buFontTx/>
              <a:buChar char="-"/>
            </a:pPr>
            <a:r>
              <a:rPr lang="en-US" dirty="0"/>
              <a:t>REE: AOSP</a:t>
            </a:r>
          </a:p>
          <a:p>
            <a:pPr marL="171450" indent="-171450">
              <a:buFontTx/>
              <a:buChar char="-"/>
            </a:pPr>
            <a:r>
              <a:rPr lang="zh-CN" altLang="en-US" dirty="0"/>
              <a:t>任意浏览</a:t>
            </a:r>
            <a:r>
              <a:rPr lang="en-US" altLang="zh-CN" dirty="0"/>
              <a:t>TA</a:t>
            </a:r>
            <a:r>
              <a:rPr lang="zh-CN" altLang="en-US" dirty="0"/>
              <a:t>将导致</a:t>
            </a:r>
            <a:r>
              <a:rPr lang="en-US" altLang="zh-CN" dirty="0"/>
              <a:t>TA</a:t>
            </a:r>
            <a:r>
              <a:rPr lang="zh-CN" altLang="en-US" dirty="0"/>
              <a:t>被不可信</a:t>
            </a:r>
            <a:r>
              <a:rPr lang="en-US" altLang="zh-CN" dirty="0"/>
              <a:t>CA</a:t>
            </a:r>
            <a:r>
              <a:rPr lang="zh-CN" altLang="en-US" dirty="0"/>
              <a:t>滥用，可能引发更大的漏洞</a:t>
            </a:r>
            <a:endParaRPr lang="en-US" dirty="0"/>
          </a:p>
        </p:txBody>
      </p:sp>
      <p:sp>
        <p:nvSpPr>
          <p:cNvPr id="4" name="Slide Number Placeholder 3"/>
          <p:cNvSpPr>
            <a:spLocks noGrp="1"/>
          </p:cNvSpPr>
          <p:nvPr>
            <p:ph type="sldNum" sz="quarter" idx="10"/>
          </p:nvPr>
        </p:nvSpPr>
        <p:spPr/>
        <p:txBody>
          <a:bodyPr/>
          <a:lstStyle/>
          <a:p>
            <a:fld id="{D997A4B2-FD1A-1A44-9E58-03B98D200A9F}" type="slidenum">
              <a:rPr lang="en-US" smtClean="0"/>
              <a:pPr/>
              <a:t>39</a:t>
            </a:fld>
            <a:endParaRPr lang="en-US"/>
          </a:p>
        </p:txBody>
      </p:sp>
    </p:spTree>
    <p:extLst>
      <p:ext uri="{BB962C8B-B14F-4D97-AF65-F5344CB8AC3E}">
        <p14:creationId xmlns:p14="http://schemas.microsoft.com/office/powerpoint/2010/main" val="372651643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BA9D48-9FD4-4BDD-AE72-6FF99EC37A01}" type="slidenum">
              <a:rPr lang="en-US" smtClean="0"/>
              <a:t>98</a:t>
            </a:fld>
            <a:endParaRPr lang="en-US"/>
          </a:p>
        </p:txBody>
      </p:sp>
    </p:spTree>
    <p:extLst>
      <p:ext uri="{BB962C8B-B14F-4D97-AF65-F5344CB8AC3E}">
        <p14:creationId xmlns:p14="http://schemas.microsoft.com/office/powerpoint/2010/main" val="52147608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BA9D48-9FD4-4BDD-AE72-6FF99EC37A01}" type="slidenum">
              <a:rPr lang="en-US" smtClean="0"/>
              <a:t>99</a:t>
            </a:fld>
            <a:endParaRPr lang="en-US"/>
          </a:p>
        </p:txBody>
      </p:sp>
    </p:spTree>
    <p:extLst>
      <p:ext uri="{BB962C8B-B14F-4D97-AF65-F5344CB8AC3E}">
        <p14:creationId xmlns:p14="http://schemas.microsoft.com/office/powerpoint/2010/main" val="271221187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BA9D48-9FD4-4BDD-AE72-6FF99EC37A01}" type="slidenum">
              <a:rPr lang="en-US" smtClean="0"/>
              <a:t>100</a:t>
            </a:fld>
            <a:endParaRPr lang="en-US"/>
          </a:p>
        </p:txBody>
      </p:sp>
    </p:spTree>
    <p:extLst>
      <p:ext uri="{BB962C8B-B14F-4D97-AF65-F5344CB8AC3E}">
        <p14:creationId xmlns:p14="http://schemas.microsoft.com/office/powerpoint/2010/main" val="18676210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BA9D48-9FD4-4BDD-AE72-6FF99EC37A01}" type="slidenum">
              <a:rPr lang="en-US" smtClean="0"/>
              <a:t>101</a:t>
            </a:fld>
            <a:endParaRPr lang="en-US"/>
          </a:p>
        </p:txBody>
      </p:sp>
    </p:spTree>
    <p:extLst>
      <p:ext uri="{BB962C8B-B14F-4D97-AF65-F5344CB8AC3E}">
        <p14:creationId xmlns:p14="http://schemas.microsoft.com/office/powerpoint/2010/main" val="179520063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BA9D48-9FD4-4BDD-AE72-6FF99EC37A01}" type="slidenum">
              <a:rPr lang="en-US" smtClean="0"/>
              <a:t>102</a:t>
            </a:fld>
            <a:endParaRPr lang="en-US"/>
          </a:p>
        </p:txBody>
      </p:sp>
    </p:spTree>
    <p:extLst>
      <p:ext uri="{BB962C8B-B14F-4D97-AF65-F5344CB8AC3E}">
        <p14:creationId xmlns:p14="http://schemas.microsoft.com/office/powerpoint/2010/main" val="144506803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BA9D48-9FD4-4BDD-AE72-6FF99EC37A01}" type="slidenum">
              <a:rPr lang="en-US" smtClean="0"/>
              <a:t>103</a:t>
            </a:fld>
            <a:endParaRPr lang="en-US"/>
          </a:p>
        </p:txBody>
      </p:sp>
    </p:spTree>
    <p:extLst>
      <p:ext uri="{BB962C8B-B14F-4D97-AF65-F5344CB8AC3E}">
        <p14:creationId xmlns:p14="http://schemas.microsoft.com/office/powerpoint/2010/main" val="76309459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BA9D48-9FD4-4BDD-AE72-6FF99EC37A01}" type="slidenum">
              <a:rPr lang="en-US" smtClean="0"/>
              <a:t>104</a:t>
            </a:fld>
            <a:endParaRPr lang="en-US"/>
          </a:p>
        </p:txBody>
      </p:sp>
    </p:spTree>
    <p:extLst>
      <p:ext uri="{BB962C8B-B14F-4D97-AF65-F5344CB8AC3E}">
        <p14:creationId xmlns:p14="http://schemas.microsoft.com/office/powerpoint/2010/main" val="281287806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BA9D48-9FD4-4BDD-AE72-6FF99EC37A01}" type="slidenum">
              <a:rPr lang="en-US" smtClean="0"/>
              <a:t>105</a:t>
            </a:fld>
            <a:endParaRPr lang="en-US"/>
          </a:p>
        </p:txBody>
      </p:sp>
    </p:spTree>
    <p:extLst>
      <p:ext uri="{BB962C8B-B14F-4D97-AF65-F5344CB8AC3E}">
        <p14:creationId xmlns:p14="http://schemas.microsoft.com/office/powerpoint/2010/main" val="362207482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BA9D48-9FD4-4BDD-AE72-6FF99EC37A01}" type="slidenum">
              <a:rPr lang="en-US" smtClean="0"/>
              <a:t>106</a:t>
            </a:fld>
            <a:endParaRPr lang="en-US"/>
          </a:p>
        </p:txBody>
      </p:sp>
    </p:spTree>
    <p:extLst>
      <p:ext uri="{BB962C8B-B14F-4D97-AF65-F5344CB8AC3E}">
        <p14:creationId xmlns:p14="http://schemas.microsoft.com/office/powerpoint/2010/main" val="20179444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BA9D48-9FD4-4BDD-AE72-6FF99EC37A01}" type="slidenum">
              <a:rPr lang="en-US" smtClean="0"/>
              <a:t>107</a:t>
            </a:fld>
            <a:endParaRPr lang="en-US"/>
          </a:p>
        </p:txBody>
      </p:sp>
    </p:spTree>
    <p:extLst>
      <p:ext uri="{BB962C8B-B14F-4D97-AF65-F5344CB8AC3E}">
        <p14:creationId xmlns:p14="http://schemas.microsoft.com/office/powerpoint/2010/main" val="36056618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BA9D48-9FD4-4BDD-AE72-6FF99EC37A01}" type="slidenum">
              <a:rPr lang="en-US" smtClean="0"/>
              <a:t>62</a:t>
            </a:fld>
            <a:endParaRPr lang="en-US"/>
          </a:p>
        </p:txBody>
      </p:sp>
    </p:spTree>
    <p:extLst>
      <p:ext uri="{BB962C8B-B14F-4D97-AF65-F5344CB8AC3E}">
        <p14:creationId xmlns:p14="http://schemas.microsoft.com/office/powerpoint/2010/main" val="347537194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BA9D48-9FD4-4BDD-AE72-6FF99EC37A01}" type="slidenum">
              <a:rPr lang="en-US" smtClean="0"/>
              <a:t>108</a:t>
            </a:fld>
            <a:endParaRPr lang="en-US"/>
          </a:p>
        </p:txBody>
      </p:sp>
    </p:spTree>
    <p:extLst>
      <p:ext uri="{BB962C8B-B14F-4D97-AF65-F5344CB8AC3E}">
        <p14:creationId xmlns:p14="http://schemas.microsoft.com/office/powerpoint/2010/main" val="208072676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BA9D48-9FD4-4BDD-AE72-6FF99EC37A01}" type="slidenum">
              <a:rPr lang="en-US" smtClean="0"/>
              <a:t>109</a:t>
            </a:fld>
            <a:endParaRPr lang="en-US"/>
          </a:p>
        </p:txBody>
      </p:sp>
    </p:spTree>
    <p:extLst>
      <p:ext uri="{BB962C8B-B14F-4D97-AF65-F5344CB8AC3E}">
        <p14:creationId xmlns:p14="http://schemas.microsoft.com/office/powerpoint/2010/main" val="424680496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“X-Admin-Script-Status” header value is used to return the delivery status of the previous remote APDU format string. The possible values are defined as follows:</a:t>
            </a:r>
          </a:p>
          <a:p>
            <a:r>
              <a:rPr lang="en-US" altLang="zh-CN" dirty="0"/>
              <a:t>o “ok”: this value is used if the previous remote APDU format string has been successfully delivered. A response string shall be sent.</a:t>
            </a:r>
          </a:p>
          <a:p>
            <a:r>
              <a:rPr lang="en-US" altLang="zh-CN" dirty="0"/>
              <a:t>o “unknown-application”: this value is used if the application targeted by the previous remote APDU format string could not be found. No response string shall be sent.</a:t>
            </a:r>
          </a:p>
          <a:p>
            <a:r>
              <a:rPr lang="en-US" altLang="zh-CN" dirty="0"/>
              <a:t>o “not-a-security-domain”: this value is used if the application targeted by the previous remote APDU format string is not a Security Domain. No response string shall be sent.</a:t>
            </a:r>
          </a:p>
          <a:p>
            <a:r>
              <a:rPr lang="en-US" altLang="zh-CN" dirty="0"/>
              <a:t>o “security-error</a:t>
            </a:r>
            <a:endParaRPr lang="zh-CN" altLang="en-US" dirty="0"/>
          </a:p>
        </p:txBody>
      </p:sp>
      <p:sp>
        <p:nvSpPr>
          <p:cNvPr id="4" name="灯片编号占位符 3"/>
          <p:cNvSpPr>
            <a:spLocks noGrp="1"/>
          </p:cNvSpPr>
          <p:nvPr>
            <p:ph type="sldNum" sz="quarter" idx="10"/>
          </p:nvPr>
        </p:nvSpPr>
        <p:spPr/>
        <p:txBody>
          <a:bodyPr/>
          <a:lstStyle/>
          <a:p>
            <a:fld id="{76BA9D48-9FD4-4BDD-AE72-6FF99EC37A01}" type="slidenum">
              <a:rPr lang="en-US" smtClean="0"/>
              <a:t>110</a:t>
            </a:fld>
            <a:endParaRPr lang="en-US"/>
          </a:p>
        </p:txBody>
      </p:sp>
    </p:spTree>
    <p:extLst>
      <p:ext uri="{BB962C8B-B14F-4D97-AF65-F5344CB8AC3E}">
        <p14:creationId xmlns:p14="http://schemas.microsoft.com/office/powerpoint/2010/main" val="269422158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BA9D48-9FD4-4BDD-AE72-6FF99EC37A01}" type="slidenum">
              <a:rPr lang="en-US" smtClean="0"/>
              <a:t>111</a:t>
            </a:fld>
            <a:endParaRPr lang="en-US"/>
          </a:p>
        </p:txBody>
      </p:sp>
    </p:spTree>
    <p:extLst>
      <p:ext uri="{BB962C8B-B14F-4D97-AF65-F5344CB8AC3E}">
        <p14:creationId xmlns:p14="http://schemas.microsoft.com/office/powerpoint/2010/main" val="3951065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BA9D48-9FD4-4BDD-AE72-6FF99EC37A01}" type="slidenum">
              <a:rPr lang="en-US" smtClean="0"/>
              <a:t>112</a:t>
            </a:fld>
            <a:endParaRPr lang="en-US"/>
          </a:p>
        </p:txBody>
      </p:sp>
    </p:spTree>
    <p:extLst>
      <p:ext uri="{BB962C8B-B14F-4D97-AF65-F5344CB8AC3E}">
        <p14:creationId xmlns:p14="http://schemas.microsoft.com/office/powerpoint/2010/main" val="426677904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BA9D48-9FD4-4BDD-AE72-6FF99EC37A01}" type="slidenum">
              <a:rPr lang="en-US" smtClean="0"/>
              <a:t>113</a:t>
            </a:fld>
            <a:endParaRPr lang="en-US"/>
          </a:p>
        </p:txBody>
      </p:sp>
    </p:spTree>
    <p:extLst>
      <p:ext uri="{BB962C8B-B14F-4D97-AF65-F5344CB8AC3E}">
        <p14:creationId xmlns:p14="http://schemas.microsoft.com/office/powerpoint/2010/main" val="303310096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BA9D48-9FD4-4BDD-AE72-6FF99EC37A01}" type="slidenum">
              <a:rPr lang="en-US" smtClean="0"/>
              <a:t>114</a:t>
            </a:fld>
            <a:endParaRPr lang="en-US"/>
          </a:p>
        </p:txBody>
      </p:sp>
    </p:spTree>
    <p:extLst>
      <p:ext uri="{BB962C8B-B14F-4D97-AF65-F5344CB8AC3E}">
        <p14:creationId xmlns:p14="http://schemas.microsoft.com/office/powerpoint/2010/main" val="69829708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BA9D48-9FD4-4BDD-AE72-6FF99EC37A01}" type="slidenum">
              <a:rPr lang="en-US" smtClean="0"/>
              <a:t>115</a:t>
            </a:fld>
            <a:endParaRPr lang="en-US"/>
          </a:p>
        </p:txBody>
      </p:sp>
    </p:spTree>
    <p:extLst>
      <p:ext uri="{BB962C8B-B14F-4D97-AF65-F5344CB8AC3E}">
        <p14:creationId xmlns:p14="http://schemas.microsoft.com/office/powerpoint/2010/main" val="196239161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BA9D48-9FD4-4BDD-AE72-6FF99EC37A01}" type="slidenum">
              <a:rPr lang="en-US" smtClean="0"/>
              <a:t>116</a:t>
            </a:fld>
            <a:endParaRPr lang="en-US"/>
          </a:p>
        </p:txBody>
      </p:sp>
    </p:spTree>
    <p:extLst>
      <p:ext uri="{BB962C8B-B14F-4D97-AF65-F5344CB8AC3E}">
        <p14:creationId xmlns:p14="http://schemas.microsoft.com/office/powerpoint/2010/main" val="80738084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BA9D48-9FD4-4BDD-AE72-6FF99EC37A01}" type="slidenum">
              <a:rPr lang="en-US" smtClean="0"/>
              <a:t>117</a:t>
            </a:fld>
            <a:endParaRPr lang="en-US"/>
          </a:p>
        </p:txBody>
      </p:sp>
    </p:spTree>
    <p:extLst>
      <p:ext uri="{BB962C8B-B14F-4D97-AF65-F5344CB8AC3E}">
        <p14:creationId xmlns:p14="http://schemas.microsoft.com/office/powerpoint/2010/main" val="21591530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BA9D48-9FD4-4BDD-AE72-6FF99EC37A01}" type="slidenum">
              <a:rPr lang="en-US" smtClean="0"/>
              <a:t>63</a:t>
            </a:fld>
            <a:endParaRPr lang="en-US"/>
          </a:p>
        </p:txBody>
      </p:sp>
    </p:spTree>
    <p:extLst>
      <p:ext uri="{BB962C8B-B14F-4D97-AF65-F5344CB8AC3E}">
        <p14:creationId xmlns:p14="http://schemas.microsoft.com/office/powerpoint/2010/main" val="270664110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BA9D48-9FD4-4BDD-AE72-6FF99EC37A01}" type="slidenum">
              <a:rPr lang="en-US" smtClean="0"/>
              <a:t>118</a:t>
            </a:fld>
            <a:endParaRPr lang="en-US"/>
          </a:p>
        </p:txBody>
      </p:sp>
    </p:spTree>
    <p:extLst>
      <p:ext uri="{BB962C8B-B14F-4D97-AF65-F5344CB8AC3E}">
        <p14:creationId xmlns:p14="http://schemas.microsoft.com/office/powerpoint/2010/main" val="53096903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BA9D48-9FD4-4BDD-AE72-6FF99EC37A01}" type="slidenum">
              <a:rPr lang="en-US" smtClean="0"/>
              <a:t>119</a:t>
            </a:fld>
            <a:endParaRPr lang="en-US"/>
          </a:p>
        </p:txBody>
      </p:sp>
    </p:spTree>
    <p:extLst>
      <p:ext uri="{BB962C8B-B14F-4D97-AF65-F5344CB8AC3E}">
        <p14:creationId xmlns:p14="http://schemas.microsoft.com/office/powerpoint/2010/main" val="230066008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BA9D48-9FD4-4BDD-AE72-6FF99EC37A01}" type="slidenum">
              <a:rPr lang="en-US" smtClean="0"/>
              <a:t>120</a:t>
            </a:fld>
            <a:endParaRPr lang="en-US"/>
          </a:p>
        </p:txBody>
      </p:sp>
    </p:spTree>
    <p:extLst>
      <p:ext uri="{BB962C8B-B14F-4D97-AF65-F5344CB8AC3E}">
        <p14:creationId xmlns:p14="http://schemas.microsoft.com/office/powerpoint/2010/main" val="10073584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BA9D48-9FD4-4BDD-AE72-6FF99EC37A01}" type="slidenum">
              <a:rPr lang="en-US" smtClean="0"/>
              <a:t>64</a:t>
            </a:fld>
            <a:endParaRPr lang="en-US"/>
          </a:p>
        </p:txBody>
      </p:sp>
    </p:spTree>
    <p:extLst>
      <p:ext uri="{BB962C8B-B14F-4D97-AF65-F5344CB8AC3E}">
        <p14:creationId xmlns:p14="http://schemas.microsoft.com/office/powerpoint/2010/main" val="26506991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BA9D48-9FD4-4BDD-AE72-6FF99EC37A01}" type="slidenum">
              <a:rPr lang="en-US" smtClean="0"/>
              <a:t>65</a:t>
            </a:fld>
            <a:endParaRPr lang="en-US"/>
          </a:p>
        </p:txBody>
      </p:sp>
    </p:spTree>
    <p:extLst>
      <p:ext uri="{BB962C8B-B14F-4D97-AF65-F5344CB8AC3E}">
        <p14:creationId xmlns:p14="http://schemas.microsoft.com/office/powerpoint/2010/main" val="10672332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BA9D48-9FD4-4BDD-AE72-6FF99EC37A01}" type="slidenum">
              <a:rPr lang="en-US" smtClean="0"/>
              <a:t>66</a:t>
            </a:fld>
            <a:endParaRPr lang="en-US"/>
          </a:p>
        </p:txBody>
      </p:sp>
    </p:spTree>
    <p:extLst>
      <p:ext uri="{BB962C8B-B14F-4D97-AF65-F5344CB8AC3E}">
        <p14:creationId xmlns:p14="http://schemas.microsoft.com/office/powerpoint/2010/main" val="34887951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BA9D48-9FD4-4BDD-AE72-6FF99EC37A01}" type="slidenum">
              <a:rPr lang="en-US" smtClean="0"/>
              <a:t>67</a:t>
            </a:fld>
            <a:endParaRPr lang="en-US"/>
          </a:p>
        </p:txBody>
      </p:sp>
    </p:spTree>
    <p:extLst>
      <p:ext uri="{BB962C8B-B14F-4D97-AF65-F5344CB8AC3E}">
        <p14:creationId xmlns:p14="http://schemas.microsoft.com/office/powerpoint/2010/main" val="31991340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822960" y="758952"/>
            <a:ext cx="75438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zh-CN" altLang="en-US"/>
              <a:t>单击此处编辑母版标题样式</a:t>
            </a:r>
            <a:endParaRPr lang="en-US" dirty="0"/>
          </a:p>
        </p:txBody>
      </p:sp>
      <p:sp>
        <p:nvSpPr>
          <p:cNvPr id="3" name="Subtitle 2"/>
          <p:cNvSpPr>
            <a:spLocks noGrp="1"/>
          </p:cNvSpPr>
          <p:nvPr>
            <p:ph type="subTitle" idx="1"/>
          </p:nvPr>
        </p:nvSpPr>
        <p:spPr>
          <a:xfrm>
            <a:off x="825038" y="4455621"/>
            <a:ext cx="75438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zh-CN" altLang="en-US"/>
              <a:t>单击以编辑母版副标题样式</a:t>
            </a:r>
            <a:endParaRPr lang="en-US" dirty="0"/>
          </a:p>
        </p:txBody>
      </p:sp>
      <p:sp>
        <p:nvSpPr>
          <p:cNvPr id="4" name="Date Placeholder 3"/>
          <p:cNvSpPr>
            <a:spLocks noGrp="1"/>
          </p:cNvSpPr>
          <p:nvPr>
            <p:ph type="dt" sz="half" idx="10"/>
          </p:nvPr>
        </p:nvSpPr>
        <p:spPr/>
        <p:txBody>
          <a:bodyPr/>
          <a:lstStyle/>
          <a:p>
            <a:fld id="{B3059DBC-31C9-4CF5-8347-D834222C8085}" type="datetimeFigureOut">
              <a:rPr lang="en-US" smtClean="0"/>
              <a:t>4/14/2021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1411FC-8722-4B99-9981-F24A235A588F}" type="slidenum">
              <a:rPr lang="en-US" smtClean="0"/>
              <a:t>‹#›</a:t>
            </a:fld>
            <a:endParaRPr lang="en-US"/>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12299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B3059DBC-31C9-4CF5-8347-D834222C8085}" type="datetimeFigureOut">
              <a:rPr lang="en-US" smtClean="0"/>
              <a:t>4/14/2021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1411FC-8722-4B99-9981-F24A235A588F}" type="slidenum">
              <a:rPr lang="en-US" smtClean="0"/>
              <a:t>‹#›</a:t>
            </a:fld>
            <a:endParaRPr lang="en-US"/>
          </a:p>
        </p:txBody>
      </p:sp>
    </p:spTree>
    <p:extLst>
      <p:ext uri="{BB962C8B-B14F-4D97-AF65-F5344CB8AC3E}">
        <p14:creationId xmlns:p14="http://schemas.microsoft.com/office/powerpoint/2010/main" val="40703278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竖排标题与文本">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6543675" y="412302"/>
            <a:ext cx="1971675" cy="575989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412302"/>
            <a:ext cx="5800725" cy="5759898"/>
          </a:xfrm>
        </p:spPr>
        <p:txBody>
          <a:bodyPr vert="eaVert" lIns="45720" tIns="0" rIns="45720" bIns="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B3059DBC-31C9-4CF5-8347-D834222C8085}" type="datetimeFigureOut">
              <a:rPr lang="en-US" smtClean="0"/>
              <a:t>4/14/2021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1411FC-8722-4B99-9981-F24A235A588F}" type="slidenum">
              <a:rPr lang="en-US" smtClean="0"/>
              <a:t>‹#›</a:t>
            </a:fld>
            <a:endParaRPr lang="en-US"/>
          </a:p>
        </p:txBody>
      </p:sp>
    </p:spTree>
    <p:extLst>
      <p:ext uri="{BB962C8B-B14F-4D97-AF65-F5344CB8AC3E}">
        <p14:creationId xmlns:p14="http://schemas.microsoft.com/office/powerpoint/2010/main" val="36623233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atin typeface="微软雅黑" panose="020B0503020204020204" pitchFamily="34" charset="-122"/>
              </a:defRPr>
            </a:lvl1pPr>
          </a:lstStyle>
          <a:p>
            <a:r>
              <a:rPr lang="zh-CN" altLang="en-US" dirty="0"/>
              <a:t>单击此处编辑母版标题样式</a:t>
            </a:r>
            <a:endParaRPr lang="en-US" dirty="0"/>
          </a:p>
        </p:txBody>
      </p:sp>
      <p:sp>
        <p:nvSpPr>
          <p:cNvPr id="3" name="Content Placeholder 2"/>
          <p:cNvSpPr>
            <a:spLocks noGrp="1"/>
          </p:cNvSpPr>
          <p:nvPr>
            <p:ph idx="1"/>
          </p:nvPr>
        </p:nvSpPr>
        <p:spPr/>
        <p:txBody>
          <a:bodyPr/>
          <a:lstStyle>
            <a:lvl1pPr>
              <a:defRPr>
                <a:latin typeface="黑体" panose="02010609060101010101" pitchFamily="49" charset="-122"/>
                <a:ea typeface="黑体" panose="02010609060101010101" pitchFamily="49" charset="-122"/>
              </a:defRPr>
            </a:lvl1pPr>
            <a:lvl2pPr>
              <a:defRPr>
                <a:latin typeface="幼圆" panose="02010509060101010101" pitchFamily="49" charset="-122"/>
                <a:ea typeface="幼圆" panose="02010509060101010101" pitchFamily="49" charset="-122"/>
              </a:defRPr>
            </a:lvl2pPr>
            <a:lvl3pPr>
              <a:defRPr>
                <a:latin typeface="楷体" panose="02010609060101010101" pitchFamily="49" charset="-122"/>
                <a:ea typeface="楷体" panose="02010609060101010101" pitchFamily="49" charset="-122"/>
              </a:defRPr>
            </a:lvl3pPr>
            <a:lvl4pPr>
              <a:defRPr>
                <a:latin typeface="楷体" panose="02010609060101010101" pitchFamily="49" charset="-122"/>
                <a:ea typeface="楷体" panose="02010609060101010101" pitchFamily="49" charset="-122"/>
              </a:defRPr>
            </a:lvl4pPr>
            <a:lvl5pPr>
              <a:defRPr>
                <a:latin typeface="楷体" panose="02010609060101010101" pitchFamily="49" charset="-122"/>
                <a:ea typeface="楷体" panose="02010609060101010101" pitchFamily="49" charset="-122"/>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4" name="Date Placeholder 3"/>
          <p:cNvSpPr>
            <a:spLocks noGrp="1"/>
          </p:cNvSpPr>
          <p:nvPr>
            <p:ph type="dt" sz="half" idx="10"/>
          </p:nvPr>
        </p:nvSpPr>
        <p:spPr/>
        <p:txBody>
          <a:bodyPr/>
          <a:lstStyle/>
          <a:p>
            <a:fld id="{B3059DBC-31C9-4CF5-8347-D834222C8085}" type="datetimeFigureOut">
              <a:rPr lang="en-US" smtClean="0"/>
              <a:t>4/14/2021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1411FC-8722-4B99-9981-F24A235A588F}" type="slidenum">
              <a:rPr lang="en-US" smtClean="0"/>
              <a:t>‹#›</a:t>
            </a:fld>
            <a:endParaRPr lang="en-US"/>
          </a:p>
        </p:txBody>
      </p:sp>
    </p:spTree>
    <p:extLst>
      <p:ext uri="{BB962C8B-B14F-4D97-AF65-F5344CB8AC3E}">
        <p14:creationId xmlns:p14="http://schemas.microsoft.com/office/powerpoint/2010/main" val="3831107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758952"/>
            <a:ext cx="7543800" cy="3566160"/>
          </a:xfrm>
        </p:spPr>
        <p:txBody>
          <a:bodyPr anchor="b" anchorCtr="0">
            <a:normAutofit/>
          </a:bodyPr>
          <a:lstStyle>
            <a:lvl1pPr>
              <a:lnSpc>
                <a:spcPct val="85000"/>
              </a:lnSpc>
              <a:defRPr sz="8000" b="0">
                <a:solidFill>
                  <a:schemeClr val="tx1">
                    <a:lumMod val="85000"/>
                    <a:lumOff val="15000"/>
                  </a:schemeClr>
                </a:solidFill>
              </a:defRPr>
            </a:lvl1pPr>
          </a:lstStyle>
          <a:p>
            <a:r>
              <a:rPr lang="zh-CN" altLang="en-US"/>
              <a:t>单击此处编辑母版标题样式</a:t>
            </a:r>
            <a:endParaRPr lang="en-US" dirty="0"/>
          </a:p>
        </p:txBody>
      </p:sp>
      <p:sp>
        <p:nvSpPr>
          <p:cNvPr id="3" name="Text Placeholder 2"/>
          <p:cNvSpPr>
            <a:spLocks noGrp="1"/>
          </p:cNvSpPr>
          <p:nvPr>
            <p:ph type="body" idx="1"/>
          </p:nvPr>
        </p:nvSpPr>
        <p:spPr>
          <a:xfrm>
            <a:off x="822960" y="4453128"/>
            <a:ext cx="75438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B3059DBC-31C9-4CF5-8347-D834222C8085}" type="datetimeFigureOut">
              <a:rPr lang="en-US" smtClean="0"/>
              <a:t>4/14/2021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1411FC-8722-4B99-9981-F24A235A588F}" type="slidenum">
              <a:rPr lang="en-US" smtClean="0"/>
              <a:t>‹#›</a:t>
            </a:fld>
            <a:endParaRPr lang="en-US"/>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06191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8" name="Title 7"/>
          <p:cNvSpPr>
            <a:spLocks noGrp="1"/>
          </p:cNvSpPr>
          <p:nvPr>
            <p:ph type="title"/>
          </p:nvPr>
        </p:nvSpPr>
        <p:spPr>
          <a:xfrm>
            <a:off x="822960" y="286605"/>
            <a:ext cx="7543800" cy="968438"/>
          </a:xfrm>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22960" y="1371600"/>
            <a:ext cx="3703320" cy="4497494"/>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4663440" y="1371600"/>
            <a:ext cx="3703320" cy="4497495"/>
          </a:xfrm>
        </p:spPr>
        <p:txBody>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5" name="Date Placeholder 4"/>
          <p:cNvSpPr>
            <a:spLocks noGrp="1"/>
          </p:cNvSpPr>
          <p:nvPr>
            <p:ph type="dt" sz="half" idx="10"/>
          </p:nvPr>
        </p:nvSpPr>
        <p:spPr/>
        <p:txBody>
          <a:bodyPr/>
          <a:lstStyle/>
          <a:p>
            <a:fld id="{B3059DBC-31C9-4CF5-8347-D834222C8085}" type="datetimeFigureOut">
              <a:rPr lang="en-US" smtClean="0"/>
              <a:t>4/14/2021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1411FC-8722-4B99-9981-F24A235A588F}" type="slidenum">
              <a:rPr lang="en-US" smtClean="0"/>
              <a:t>‹#›</a:t>
            </a:fld>
            <a:endParaRPr lang="en-US"/>
          </a:p>
        </p:txBody>
      </p:sp>
    </p:spTree>
    <p:extLst>
      <p:ext uri="{BB962C8B-B14F-4D97-AF65-F5344CB8AC3E}">
        <p14:creationId xmlns:p14="http://schemas.microsoft.com/office/powerpoint/2010/main" val="3217411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Title 9"/>
          <p:cNvSpPr>
            <a:spLocks noGrp="1"/>
          </p:cNvSpPr>
          <p:nvPr>
            <p:ph type="title"/>
          </p:nvPr>
        </p:nvSpPr>
        <p:spPr>
          <a:xfrm>
            <a:off x="822960" y="286605"/>
            <a:ext cx="7543800" cy="964680"/>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822960" y="1383632"/>
            <a:ext cx="3703320" cy="119870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p:nvPr>
        </p:nvSpPr>
        <p:spPr>
          <a:xfrm>
            <a:off x="822960" y="2582334"/>
            <a:ext cx="3703320" cy="337820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4663440" y="1383632"/>
            <a:ext cx="3703320" cy="119870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Content Placeholder 5"/>
          <p:cNvSpPr>
            <a:spLocks noGrp="1"/>
          </p:cNvSpPr>
          <p:nvPr>
            <p:ph sz="quarter" idx="4"/>
          </p:nvPr>
        </p:nvSpPr>
        <p:spPr>
          <a:xfrm>
            <a:off x="4663440" y="2582334"/>
            <a:ext cx="3703320" cy="337820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B3059DBC-31C9-4CF5-8347-D834222C8085}" type="datetimeFigureOut">
              <a:rPr lang="en-US" smtClean="0"/>
              <a:t>4/14/2021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C1411FC-8722-4B99-9981-F24A235A588F}" type="slidenum">
              <a:rPr lang="en-US" smtClean="0"/>
              <a:t>‹#›</a:t>
            </a:fld>
            <a:endParaRPr lang="en-US"/>
          </a:p>
        </p:txBody>
      </p:sp>
    </p:spTree>
    <p:extLst>
      <p:ext uri="{BB962C8B-B14F-4D97-AF65-F5344CB8AC3E}">
        <p14:creationId xmlns:p14="http://schemas.microsoft.com/office/powerpoint/2010/main" val="26394565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B3059DBC-31C9-4CF5-8347-D834222C8085}" type="datetimeFigureOut">
              <a:rPr lang="en-US" smtClean="0"/>
              <a:t>4/14/2021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C1411FC-8722-4B99-9981-F24A235A588F}" type="slidenum">
              <a:rPr lang="en-US" smtClean="0"/>
              <a:t>‹#›</a:t>
            </a:fld>
            <a:endParaRPr lang="en-US"/>
          </a:p>
        </p:txBody>
      </p:sp>
    </p:spTree>
    <p:extLst>
      <p:ext uri="{BB962C8B-B14F-4D97-AF65-F5344CB8AC3E}">
        <p14:creationId xmlns:p14="http://schemas.microsoft.com/office/powerpoint/2010/main" val="33406636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5" name="Rectangle 4"/>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B3059DBC-31C9-4CF5-8347-D834222C8085}" type="datetimeFigureOut">
              <a:rPr lang="en-US" smtClean="0"/>
              <a:t>4/14/2021</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8C1411FC-8722-4B99-9981-F24A235A588F}" type="slidenum">
              <a:rPr lang="en-US" smtClean="0"/>
              <a:t>‹#›</a:t>
            </a:fld>
            <a:endParaRPr lang="en-US"/>
          </a:p>
        </p:txBody>
      </p:sp>
    </p:spTree>
    <p:extLst>
      <p:ext uri="{BB962C8B-B14F-4D97-AF65-F5344CB8AC3E}">
        <p14:creationId xmlns:p14="http://schemas.microsoft.com/office/powerpoint/2010/main" val="15541419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8" name="Rectangle 7"/>
          <p:cNvSpPr/>
          <p:nvPr/>
        </p:nvSpPr>
        <p:spPr>
          <a:xfrm>
            <a:off x="13"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594359"/>
            <a:ext cx="2400300" cy="2286000"/>
          </a:xfrm>
        </p:spPr>
        <p:txBody>
          <a:bodyPr anchor="b">
            <a:normAutofit/>
          </a:bodyPr>
          <a:lstStyle>
            <a:lvl1pPr>
              <a:defRPr sz="3600" b="0">
                <a:solidFill>
                  <a:srgbClr val="FFFFFF"/>
                </a:solidFill>
              </a:defRPr>
            </a:lvl1pPr>
          </a:lstStyle>
          <a:p>
            <a:r>
              <a:rPr lang="zh-CN" altLang="en-US"/>
              <a:t>单击此处编辑母版标题样式</a:t>
            </a:r>
            <a:endParaRPr lang="en-US" dirty="0"/>
          </a:p>
        </p:txBody>
      </p:sp>
      <p:sp>
        <p:nvSpPr>
          <p:cNvPr id="3" name="Content Placeholder 2"/>
          <p:cNvSpPr>
            <a:spLocks noGrp="1"/>
          </p:cNvSpPr>
          <p:nvPr>
            <p:ph idx="1"/>
          </p:nvPr>
        </p:nvSpPr>
        <p:spPr>
          <a:xfrm>
            <a:off x="3600450" y="731520"/>
            <a:ext cx="4869180" cy="525780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342900" y="2926080"/>
            <a:ext cx="24003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Date Placeholder 4"/>
          <p:cNvSpPr>
            <a:spLocks noGrp="1"/>
          </p:cNvSpPr>
          <p:nvPr>
            <p:ph type="dt" sz="half" idx="10"/>
          </p:nvPr>
        </p:nvSpPr>
        <p:spPr>
          <a:xfrm>
            <a:off x="349134" y="6459786"/>
            <a:ext cx="1963883" cy="365125"/>
          </a:xfrm>
        </p:spPr>
        <p:txBody>
          <a:bodyPr/>
          <a:lstStyle>
            <a:lvl1pPr algn="l">
              <a:defRPr/>
            </a:lvl1pPr>
          </a:lstStyle>
          <a:p>
            <a:fld id="{B3059DBC-31C9-4CF5-8347-D834222C8085}" type="datetimeFigureOut">
              <a:rPr lang="en-US" smtClean="0"/>
              <a:t>4/14/2021</a:t>
            </a:fld>
            <a:endParaRPr lang="en-US"/>
          </a:p>
        </p:txBody>
      </p:sp>
      <p:sp>
        <p:nvSpPr>
          <p:cNvPr id="6" name="Footer Placeholder 5"/>
          <p:cNvSpPr>
            <a:spLocks noGrp="1"/>
          </p:cNvSpPr>
          <p:nvPr>
            <p:ph type="ftr" sz="quarter" idx="11"/>
          </p:nvPr>
        </p:nvSpPr>
        <p:spPr>
          <a:xfrm>
            <a:off x="3600450" y="6459786"/>
            <a:ext cx="348615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8C1411FC-8722-4B99-9981-F24A235A588F}" type="slidenum">
              <a:rPr lang="en-US" smtClean="0"/>
              <a:t>‹#›</a:t>
            </a:fld>
            <a:endParaRPr lang="en-US"/>
          </a:p>
        </p:txBody>
      </p:sp>
    </p:spTree>
    <p:extLst>
      <p:ext uri="{BB962C8B-B14F-4D97-AF65-F5344CB8AC3E}">
        <p14:creationId xmlns:p14="http://schemas.microsoft.com/office/powerpoint/2010/main" val="24885158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8" name="Rectangle 7"/>
          <p:cNvSpPr/>
          <p:nvPr/>
        </p:nvSpPr>
        <p:spPr>
          <a:xfrm>
            <a:off x="0" y="4953000"/>
            <a:ext cx="9141619"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2" y="491507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5074920"/>
            <a:ext cx="7585234" cy="822960"/>
          </a:xfrm>
        </p:spPr>
        <p:txBody>
          <a:bodyPr tIns="0" bIns="0" anchor="b">
            <a:noAutofit/>
          </a:bodyPr>
          <a:lstStyle>
            <a:lvl1pPr>
              <a:defRPr sz="3600" b="0">
                <a:solidFill>
                  <a:srgbClr val="FFFFFF"/>
                </a:solidFill>
              </a:defRPr>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12" y="0"/>
            <a:ext cx="9143989"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822960" y="5907024"/>
            <a:ext cx="7589520"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Date Placeholder 4"/>
          <p:cNvSpPr>
            <a:spLocks noGrp="1"/>
          </p:cNvSpPr>
          <p:nvPr>
            <p:ph type="dt" sz="half" idx="10"/>
          </p:nvPr>
        </p:nvSpPr>
        <p:spPr/>
        <p:txBody>
          <a:bodyPr/>
          <a:lstStyle/>
          <a:p>
            <a:fld id="{B3059DBC-31C9-4CF5-8347-D834222C8085}" type="datetimeFigureOut">
              <a:rPr lang="en-US" smtClean="0"/>
              <a:t>4/14/2021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1411FC-8722-4B99-9981-F24A235A588F}" type="slidenum">
              <a:rPr lang="en-US" smtClean="0"/>
              <a:t>‹#›</a:t>
            </a:fld>
            <a:endParaRPr lang="en-US"/>
          </a:p>
        </p:txBody>
      </p:sp>
    </p:spTree>
    <p:extLst>
      <p:ext uri="{BB962C8B-B14F-4D97-AF65-F5344CB8AC3E}">
        <p14:creationId xmlns:p14="http://schemas.microsoft.com/office/powerpoint/2010/main" val="36318888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0" y="6400800"/>
            <a:ext cx="9144001"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5"/>
            <a:ext cx="9144001" cy="65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822960" y="286605"/>
            <a:ext cx="7543800" cy="986020"/>
          </a:xfrm>
          <a:prstGeom prst="rect">
            <a:avLst/>
          </a:prstGeom>
        </p:spPr>
        <p:txBody>
          <a:bodyPr vert="horz" lIns="91440" tIns="45720" rIns="91440" bIns="45720" rtlCol="0" anchor="b">
            <a:normAutofit/>
          </a:bodyPr>
          <a:lstStyle/>
          <a:p>
            <a:r>
              <a:rPr lang="zh-CN" altLang="en-US" dirty="0"/>
              <a:t>单击此处编辑母版标题样式</a:t>
            </a:r>
            <a:endParaRPr lang="en-US" dirty="0"/>
          </a:p>
        </p:txBody>
      </p:sp>
      <p:sp>
        <p:nvSpPr>
          <p:cNvPr id="3" name="Text Placeholder 2"/>
          <p:cNvSpPr>
            <a:spLocks noGrp="1"/>
          </p:cNvSpPr>
          <p:nvPr>
            <p:ph type="body" idx="1"/>
          </p:nvPr>
        </p:nvSpPr>
        <p:spPr>
          <a:xfrm>
            <a:off x="822959" y="1339631"/>
            <a:ext cx="7543801" cy="4886711"/>
          </a:xfrm>
          <a:prstGeom prst="rect">
            <a:avLst/>
          </a:prstGeom>
        </p:spPr>
        <p:txBody>
          <a:bodyPr vert="horz" lIns="0" tIns="45720" rIns="0" bIns="45720" rtlCol="0">
            <a:normAutofit/>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4" name="Date Placeholder 3"/>
          <p:cNvSpPr>
            <a:spLocks noGrp="1"/>
          </p:cNvSpPr>
          <p:nvPr>
            <p:ph type="dt" sz="half" idx="2"/>
          </p:nvPr>
        </p:nvSpPr>
        <p:spPr>
          <a:xfrm>
            <a:off x="822961" y="6459786"/>
            <a:ext cx="1854203" cy="365125"/>
          </a:xfrm>
          <a:prstGeom prst="rect">
            <a:avLst/>
          </a:prstGeom>
        </p:spPr>
        <p:txBody>
          <a:bodyPr vert="horz" lIns="91440" tIns="45720" rIns="91440" bIns="45720" rtlCol="0" anchor="ctr"/>
          <a:lstStyle>
            <a:lvl1pPr algn="l">
              <a:defRPr sz="900">
                <a:solidFill>
                  <a:srgbClr val="FFFFFF"/>
                </a:solidFill>
              </a:defRPr>
            </a:lvl1pPr>
          </a:lstStyle>
          <a:p>
            <a:fld id="{B3059DBC-31C9-4CF5-8347-D834222C8085}" type="datetimeFigureOut">
              <a:rPr lang="en-US" smtClean="0"/>
              <a:t>4/14/2021</a:t>
            </a:fld>
            <a:endParaRPr lang="en-US"/>
          </a:p>
        </p:txBody>
      </p:sp>
      <p:sp>
        <p:nvSpPr>
          <p:cNvPr id="5" name="Footer Placeholder 4"/>
          <p:cNvSpPr>
            <a:spLocks noGrp="1"/>
          </p:cNvSpPr>
          <p:nvPr>
            <p:ph type="ftr" sz="quarter" idx="3"/>
          </p:nvPr>
        </p:nvSpPr>
        <p:spPr>
          <a:xfrm>
            <a:off x="2764639" y="6459786"/>
            <a:ext cx="3617103"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7425344" y="6459786"/>
            <a:ext cx="984019" cy="365125"/>
          </a:xfrm>
          <a:prstGeom prst="rect">
            <a:avLst/>
          </a:prstGeom>
        </p:spPr>
        <p:txBody>
          <a:bodyPr vert="horz" lIns="91440" tIns="45720" rIns="91440" bIns="45720" rtlCol="0" anchor="ctr"/>
          <a:lstStyle>
            <a:lvl1pPr algn="r">
              <a:defRPr sz="1050">
                <a:solidFill>
                  <a:srgbClr val="FFFFFF"/>
                </a:solidFill>
              </a:defRPr>
            </a:lvl1pPr>
          </a:lstStyle>
          <a:p>
            <a:fld id="{8C1411FC-8722-4B99-9981-F24A235A588F}" type="slidenum">
              <a:rPr lang="en-US" smtClean="0"/>
              <a:t>‹#›</a:t>
            </a:fld>
            <a:endParaRPr lang="en-US"/>
          </a:p>
        </p:txBody>
      </p:sp>
      <p:cxnSp>
        <p:nvCxnSpPr>
          <p:cNvPr id="10" name="Straight Connector 9"/>
          <p:cNvCxnSpPr>
            <a:cxnSpLocks/>
          </p:cNvCxnSpPr>
          <p:nvPr/>
        </p:nvCxnSpPr>
        <p:spPr>
          <a:xfrm>
            <a:off x="822959" y="1280644"/>
            <a:ext cx="754741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57799608"/>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微软雅黑" panose="020B0503020204020204" pitchFamily="34" charset="-122"/>
          <a:ea typeface="微软雅黑" panose="020B0503020204020204" pitchFamily="34" charset="-122"/>
          <a:cs typeface="+mj-cs"/>
        </a:defRPr>
      </a:lvl1pPr>
    </p:titleStyle>
    <p:bodyStyle>
      <a:lvl1pPr marL="91440" indent="-91440" algn="l" defTabSz="914400" rtl="0" eaLnBrk="1" latinLnBrk="0" hangingPunct="1">
        <a:lnSpc>
          <a:spcPct val="150000"/>
        </a:lnSpc>
        <a:spcBef>
          <a:spcPts val="6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黑体" panose="02010609060101010101" pitchFamily="49" charset="-122"/>
          <a:ea typeface="黑体" panose="02010609060101010101" pitchFamily="49" charset="-122"/>
          <a:cs typeface="+mn-cs"/>
        </a:defRPr>
      </a:lvl1pPr>
      <a:lvl2pPr marL="384048" indent="-182880" algn="l" defTabSz="914400" rtl="0" eaLnBrk="1" latinLnBrk="0" hangingPunct="1">
        <a:lnSpc>
          <a:spcPct val="150000"/>
        </a:lnSpc>
        <a:spcBef>
          <a:spcPts val="600"/>
        </a:spcBef>
        <a:spcAft>
          <a:spcPts val="400"/>
        </a:spcAft>
        <a:buClr>
          <a:schemeClr val="accent1"/>
        </a:buClr>
        <a:buFont typeface="Calibri" pitchFamily="34" charset="0"/>
        <a:buChar char="◦"/>
        <a:defRPr sz="1800" kern="1200">
          <a:solidFill>
            <a:schemeClr val="tx1">
              <a:lumMod val="75000"/>
              <a:lumOff val="25000"/>
            </a:schemeClr>
          </a:solidFill>
          <a:latin typeface="幼圆" panose="02010509060101010101" pitchFamily="49" charset="-122"/>
          <a:ea typeface="幼圆" panose="02010509060101010101" pitchFamily="49" charset="-122"/>
          <a:cs typeface="+mn-cs"/>
        </a:defRPr>
      </a:lvl2pPr>
      <a:lvl3pPr marL="566928" indent="-182880" algn="l" defTabSz="914400" rtl="0" eaLnBrk="1" latinLnBrk="0" hangingPunct="1">
        <a:lnSpc>
          <a:spcPct val="150000"/>
        </a:lnSpc>
        <a:spcBef>
          <a:spcPts val="600"/>
        </a:spcBef>
        <a:spcAft>
          <a:spcPts val="400"/>
        </a:spcAft>
        <a:buClr>
          <a:schemeClr val="accent1"/>
        </a:buClr>
        <a:buFont typeface="Calibri" pitchFamily="34" charset="0"/>
        <a:buChar char="◦"/>
        <a:defRPr sz="1400" kern="1200">
          <a:solidFill>
            <a:schemeClr val="tx1">
              <a:lumMod val="75000"/>
              <a:lumOff val="25000"/>
            </a:schemeClr>
          </a:solidFill>
          <a:latin typeface="楷体" panose="02010609060101010101" pitchFamily="49" charset="-122"/>
          <a:ea typeface="楷体" panose="02010609060101010101" pitchFamily="49" charset="-122"/>
          <a:cs typeface="+mn-cs"/>
        </a:defRPr>
      </a:lvl3pPr>
      <a:lvl4pPr marL="749808" indent="-182880" algn="l" defTabSz="914400" rtl="0" eaLnBrk="1" latinLnBrk="0" hangingPunct="1">
        <a:lnSpc>
          <a:spcPct val="150000"/>
        </a:lnSpc>
        <a:spcBef>
          <a:spcPts val="600"/>
        </a:spcBef>
        <a:spcAft>
          <a:spcPts val="400"/>
        </a:spcAft>
        <a:buClr>
          <a:schemeClr val="accent1"/>
        </a:buClr>
        <a:buFont typeface="Calibri" pitchFamily="34" charset="0"/>
        <a:buChar char="◦"/>
        <a:defRPr sz="1400" kern="1200">
          <a:solidFill>
            <a:schemeClr val="tx1">
              <a:lumMod val="75000"/>
              <a:lumOff val="25000"/>
            </a:schemeClr>
          </a:solidFill>
          <a:latin typeface="楷体" panose="02010609060101010101" pitchFamily="49" charset="-122"/>
          <a:ea typeface="楷体" panose="02010609060101010101" pitchFamily="49" charset="-122"/>
          <a:cs typeface="+mn-cs"/>
        </a:defRPr>
      </a:lvl4pPr>
      <a:lvl5pPr marL="932688" indent="-182880" algn="l" defTabSz="914400" rtl="0" eaLnBrk="1" latinLnBrk="0" hangingPunct="1">
        <a:lnSpc>
          <a:spcPct val="150000"/>
        </a:lnSpc>
        <a:spcBef>
          <a:spcPts val="600"/>
        </a:spcBef>
        <a:spcAft>
          <a:spcPts val="400"/>
        </a:spcAft>
        <a:buClr>
          <a:schemeClr val="accent1"/>
        </a:buClr>
        <a:buFont typeface="Calibri" pitchFamily="34" charset="0"/>
        <a:buChar char="◦"/>
        <a:defRPr sz="1400" kern="1200">
          <a:solidFill>
            <a:schemeClr val="tx1">
              <a:lumMod val="75000"/>
              <a:lumOff val="25000"/>
            </a:schemeClr>
          </a:solidFill>
          <a:latin typeface="楷体" panose="02010609060101010101" pitchFamily="49" charset="-122"/>
          <a:ea typeface="楷体" panose="02010609060101010101" pitchFamily="49" charset="-122"/>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60.emf"/><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63.emf"/><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64.emf"/><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65.emf"/><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66.emf"/><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67.emf"/><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68.emf"/><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69.emf"/><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70.emf"/><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71.emf"/><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72.emf"/><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4.emf"/><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26.emf"/><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oleObject" Target="../embeddings/Microsoft_Visio_2003-2010_Drawing.vsd"/><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1.emf"/></Relationships>
</file>

<file path=ppt/slides/_rels/slide70.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44.em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45.emf"/><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46.emf"/><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51.emf"/><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D3C2A7-7B24-4B49-8CCD-0A8DBBD61E2C}"/>
              </a:ext>
            </a:extLst>
          </p:cNvPr>
          <p:cNvSpPr>
            <a:spLocks noGrp="1"/>
          </p:cNvSpPr>
          <p:nvPr>
            <p:ph type="ctrTitle"/>
          </p:nvPr>
        </p:nvSpPr>
        <p:spPr/>
        <p:txBody>
          <a:bodyPr>
            <a:normAutofit/>
          </a:bodyPr>
          <a:lstStyle/>
          <a:p>
            <a:r>
              <a:rPr lang="zh-CN" altLang="en-US" sz="6600" dirty="0"/>
              <a:t>芯片操作系统</a:t>
            </a:r>
            <a:br>
              <a:rPr lang="en-US" altLang="zh-CN" sz="6600" dirty="0"/>
            </a:br>
            <a:r>
              <a:rPr lang="zh-CN" altLang="en-US" sz="6600" dirty="0"/>
              <a:t>与嵌入式软件安全</a:t>
            </a:r>
            <a:endParaRPr lang="en-US" sz="6600" dirty="0"/>
          </a:p>
        </p:txBody>
      </p:sp>
      <p:sp>
        <p:nvSpPr>
          <p:cNvPr id="3" name="副标题 2">
            <a:extLst>
              <a:ext uri="{FF2B5EF4-FFF2-40B4-BE49-F238E27FC236}">
                <a16:creationId xmlns:a16="http://schemas.microsoft.com/office/drawing/2014/main" id="{26F75CFD-6DDD-4B6B-8150-0997B9DC15AD}"/>
              </a:ext>
            </a:extLst>
          </p:cNvPr>
          <p:cNvSpPr>
            <a:spLocks noGrp="1"/>
          </p:cNvSpPr>
          <p:nvPr>
            <p:ph type="subTitle" idx="1"/>
          </p:nvPr>
        </p:nvSpPr>
        <p:spPr/>
        <p:txBody>
          <a:bodyPr>
            <a:normAutofit fontScale="92500" lnSpcReduction="10000"/>
          </a:bodyPr>
          <a:lstStyle/>
          <a:p>
            <a:r>
              <a:rPr lang="zh-CN" altLang="en-US" dirty="0"/>
              <a:t>武汉大学 涂航</a:t>
            </a:r>
            <a:endParaRPr lang="en-US" altLang="zh-CN" dirty="0"/>
          </a:p>
          <a:p>
            <a:r>
              <a:rPr lang="en-US"/>
              <a:t>2017</a:t>
            </a:r>
            <a:r>
              <a:rPr lang="en-US" altLang="zh-CN"/>
              <a:t>.11</a:t>
            </a:r>
            <a:endParaRPr lang="en-US" dirty="0"/>
          </a:p>
        </p:txBody>
      </p:sp>
    </p:spTree>
    <p:extLst>
      <p:ext uri="{BB962C8B-B14F-4D97-AF65-F5344CB8AC3E}">
        <p14:creationId xmlns:p14="http://schemas.microsoft.com/office/powerpoint/2010/main" val="31171326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3">
            <a:extLst>
              <a:ext uri="{FF2B5EF4-FFF2-40B4-BE49-F238E27FC236}">
                <a16:creationId xmlns:a16="http://schemas.microsoft.com/office/drawing/2014/main" id="{8F1F8C6D-6284-4386-84C3-F3E7EE688C57}"/>
              </a:ext>
            </a:extLst>
          </p:cNvPr>
          <p:cNvPicPr>
            <a:picLocks noGrp="1" noChangeAspect="1"/>
          </p:cNvPicPr>
          <p:nvPr>
            <p:ph idx="1"/>
          </p:nvPr>
        </p:nvPicPr>
        <p:blipFill>
          <a:blip r:embed="rId2"/>
          <a:stretch>
            <a:fillRect/>
          </a:stretch>
        </p:blipFill>
        <p:spPr>
          <a:xfrm>
            <a:off x="475499" y="778270"/>
            <a:ext cx="5184163" cy="4777777"/>
          </a:xfrm>
          <a:prstGeom prst="rect">
            <a:avLst/>
          </a:prstGeom>
        </p:spPr>
      </p:pic>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a:xfrm>
            <a:off x="6105832" y="639097"/>
            <a:ext cx="2551471" cy="3686015"/>
          </a:xfrm>
        </p:spPr>
        <p:txBody>
          <a:bodyPr vert="horz" lIns="91440" tIns="45720" rIns="91440" bIns="45720" rtlCol="0" anchor="b">
            <a:normAutofit/>
          </a:bodyPr>
          <a:lstStyle/>
          <a:p>
            <a:r>
              <a:rPr lang="en-US" altLang="zh-CN" sz="5300">
                <a:solidFill>
                  <a:schemeClr val="tx1">
                    <a:lumMod val="85000"/>
                    <a:lumOff val="15000"/>
                  </a:schemeClr>
                </a:solidFill>
                <a:latin typeface="+mj-lt"/>
                <a:ea typeface="+mj-ea"/>
              </a:rPr>
              <a:t>Global Platform</a:t>
            </a:r>
          </a:p>
        </p:txBody>
      </p:sp>
    </p:spTree>
    <p:extLst>
      <p:ext uri="{BB962C8B-B14F-4D97-AF65-F5344CB8AC3E}">
        <p14:creationId xmlns:p14="http://schemas.microsoft.com/office/powerpoint/2010/main" val="34318844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E5ED78-2BA3-4A8E-871A-82E17AD6EADE}"/>
              </a:ext>
            </a:extLst>
          </p:cNvPr>
          <p:cNvSpPr>
            <a:spLocks noGrp="1"/>
          </p:cNvSpPr>
          <p:nvPr>
            <p:ph type="title"/>
          </p:nvPr>
        </p:nvSpPr>
        <p:spPr/>
        <p:txBody>
          <a:bodyPr/>
          <a:lstStyle/>
          <a:p>
            <a:r>
              <a:rPr lang="en-US" altLang="zh-CN" dirty="0"/>
              <a:t>TLS</a:t>
            </a:r>
            <a:endParaRPr lang="zh-CN" altLang="en-US" dirty="0"/>
          </a:p>
        </p:txBody>
      </p:sp>
      <p:sp>
        <p:nvSpPr>
          <p:cNvPr id="3" name="内容占位符 2">
            <a:extLst>
              <a:ext uri="{FF2B5EF4-FFF2-40B4-BE49-F238E27FC236}">
                <a16:creationId xmlns:a16="http://schemas.microsoft.com/office/drawing/2014/main" id="{2C2E6296-28A2-4CF3-ACA3-903DACCF74E0}"/>
              </a:ext>
            </a:extLst>
          </p:cNvPr>
          <p:cNvSpPr>
            <a:spLocks noGrp="1"/>
          </p:cNvSpPr>
          <p:nvPr>
            <p:ph idx="1"/>
          </p:nvPr>
        </p:nvSpPr>
        <p:spPr>
          <a:xfrm>
            <a:off x="822959" y="1339631"/>
            <a:ext cx="7543801" cy="5053420"/>
          </a:xfrm>
        </p:spPr>
        <p:txBody>
          <a:bodyPr>
            <a:normAutofit/>
          </a:bodyPr>
          <a:lstStyle/>
          <a:p>
            <a:pPr>
              <a:buFont typeface="Arial" panose="020B0604020202020204" pitchFamily="34" charset="0"/>
              <a:buChar char="•"/>
            </a:pPr>
            <a:r>
              <a:rPr lang="zh-CN" altLang="en-US" dirty="0"/>
              <a:t>生成密钥的方式：</a:t>
            </a:r>
            <a:r>
              <a:rPr lang="en-US" altLang="zh-CN" dirty="0"/>
              <a:t>  </a:t>
            </a:r>
          </a:p>
          <a:p>
            <a:pPr>
              <a:buFont typeface="Arial" panose="020B0604020202020204" pitchFamily="34" charset="0"/>
              <a:buChar char="•"/>
            </a:pPr>
            <a:endParaRPr lang="zh-CN" altLang="en-US" dirty="0"/>
          </a:p>
          <a:p>
            <a:pPr>
              <a:buFont typeface="Arial" panose="020B0604020202020204" pitchFamily="34" charset="0"/>
              <a:buChar char="•"/>
            </a:pPr>
            <a:endParaRPr lang="zh-CN" altLang="en-US" dirty="0"/>
          </a:p>
        </p:txBody>
      </p:sp>
      <p:pic>
        <p:nvPicPr>
          <p:cNvPr id="5" name="图片 4" descr="图片包含 文字&#10;&#10;已生成极高可信度的说明">
            <a:extLst>
              <a:ext uri="{FF2B5EF4-FFF2-40B4-BE49-F238E27FC236}">
                <a16:creationId xmlns:a16="http://schemas.microsoft.com/office/drawing/2014/main" id="{B4F31B98-4BF7-4DD7-AB49-19350B9C05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2959" y="1923566"/>
            <a:ext cx="7562850" cy="4095750"/>
          </a:xfrm>
          <a:prstGeom prst="rect">
            <a:avLst/>
          </a:prstGeom>
        </p:spPr>
      </p:pic>
    </p:spTree>
    <p:extLst>
      <p:ext uri="{BB962C8B-B14F-4D97-AF65-F5344CB8AC3E}">
        <p14:creationId xmlns:p14="http://schemas.microsoft.com/office/powerpoint/2010/main" val="130713744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E5ED78-2BA3-4A8E-871A-82E17AD6EADE}"/>
              </a:ext>
            </a:extLst>
          </p:cNvPr>
          <p:cNvSpPr>
            <a:spLocks noGrp="1"/>
          </p:cNvSpPr>
          <p:nvPr>
            <p:ph type="title"/>
          </p:nvPr>
        </p:nvSpPr>
        <p:spPr/>
        <p:txBody>
          <a:bodyPr/>
          <a:lstStyle/>
          <a:p>
            <a:r>
              <a:rPr lang="en-US" altLang="zh-CN" dirty="0"/>
              <a:t>TLS</a:t>
            </a:r>
            <a:endParaRPr lang="zh-CN" altLang="en-US" dirty="0"/>
          </a:p>
        </p:txBody>
      </p:sp>
      <p:sp>
        <p:nvSpPr>
          <p:cNvPr id="3" name="内容占位符 2">
            <a:extLst>
              <a:ext uri="{FF2B5EF4-FFF2-40B4-BE49-F238E27FC236}">
                <a16:creationId xmlns:a16="http://schemas.microsoft.com/office/drawing/2014/main" id="{2C2E6296-28A2-4CF3-ACA3-903DACCF74E0}"/>
              </a:ext>
            </a:extLst>
          </p:cNvPr>
          <p:cNvSpPr>
            <a:spLocks noGrp="1"/>
          </p:cNvSpPr>
          <p:nvPr>
            <p:ph idx="1"/>
          </p:nvPr>
        </p:nvSpPr>
        <p:spPr>
          <a:xfrm>
            <a:off x="822959" y="1339631"/>
            <a:ext cx="7543801" cy="5053420"/>
          </a:xfrm>
        </p:spPr>
        <p:txBody>
          <a:bodyPr>
            <a:normAutofit/>
          </a:bodyPr>
          <a:lstStyle/>
          <a:p>
            <a:pPr lvl="1">
              <a:buFont typeface="Arial" panose="020B0604020202020204" pitchFamily="34" charset="0"/>
              <a:buChar char="•"/>
            </a:pPr>
            <a:r>
              <a:rPr lang="en-US" altLang="zh-CN" dirty="0" err="1"/>
              <a:t>MasterSecret</a:t>
            </a:r>
            <a:r>
              <a:rPr lang="en-US" altLang="zh-CN" dirty="0"/>
              <a:t> = PRF(</a:t>
            </a:r>
            <a:r>
              <a:rPr lang="en-US" altLang="zh-CN" dirty="0" err="1"/>
              <a:t>PreMasterSecret</a:t>
            </a:r>
            <a:r>
              <a:rPr lang="en-US" altLang="zh-CN" dirty="0"/>
              <a:t>, "master secret", </a:t>
            </a:r>
            <a:r>
              <a:rPr lang="en-US" altLang="zh-CN" dirty="0" err="1"/>
              <a:t>Client.random</a:t>
            </a:r>
            <a:r>
              <a:rPr lang="en-US" altLang="zh-CN" dirty="0"/>
              <a:t> || </a:t>
            </a:r>
            <a:r>
              <a:rPr lang="en-US" altLang="zh-CN" dirty="0" err="1"/>
              <a:t>Server.random</a:t>
            </a:r>
            <a:r>
              <a:rPr lang="en-US" altLang="zh-CN" dirty="0"/>
              <a:t>)[0..47] -- </a:t>
            </a:r>
            <a:r>
              <a:rPr lang="zh-CN" altLang="en-US" dirty="0"/>
              <a:t>固定取前 </a:t>
            </a:r>
            <a:r>
              <a:rPr lang="en-US" altLang="zh-CN" dirty="0"/>
              <a:t>48 </a:t>
            </a:r>
            <a:r>
              <a:rPr lang="zh-CN" altLang="en-US" dirty="0"/>
              <a:t>字节</a:t>
            </a:r>
          </a:p>
          <a:p>
            <a:pPr lvl="1">
              <a:buFont typeface="Arial" panose="020B0604020202020204" pitchFamily="34" charset="0"/>
              <a:buChar char="•"/>
            </a:pPr>
            <a:r>
              <a:rPr lang="en-US" altLang="zh-CN" dirty="0" err="1"/>
              <a:t>KeyBlock</a:t>
            </a:r>
            <a:r>
              <a:rPr lang="en-US" altLang="zh-CN" dirty="0"/>
              <a:t>     = PRF(</a:t>
            </a:r>
            <a:r>
              <a:rPr lang="en-US" altLang="zh-CN" dirty="0" err="1"/>
              <a:t>MasterSecret</a:t>
            </a:r>
            <a:r>
              <a:rPr lang="en-US" altLang="zh-CN" dirty="0"/>
              <a:t>,    "key expansion", </a:t>
            </a:r>
            <a:r>
              <a:rPr lang="en-US" altLang="zh-CN" dirty="0" err="1"/>
              <a:t>Server.random</a:t>
            </a:r>
            <a:r>
              <a:rPr lang="en-US" altLang="zh-CN" dirty="0"/>
              <a:t> || </a:t>
            </a:r>
            <a:r>
              <a:rPr lang="en-US" altLang="zh-CN" dirty="0" err="1"/>
              <a:t>Client.random</a:t>
            </a:r>
            <a:r>
              <a:rPr lang="en-US" altLang="zh-CN" dirty="0"/>
              <a:t>) -- </a:t>
            </a:r>
            <a:r>
              <a:rPr lang="zh-CN" altLang="en-US" dirty="0"/>
              <a:t>长度为由双方确定的密码算法套件决定</a:t>
            </a:r>
          </a:p>
          <a:p>
            <a:pPr lvl="2">
              <a:buFont typeface="Arial" panose="020B0604020202020204" pitchFamily="34" charset="0"/>
              <a:buChar char="•"/>
            </a:pPr>
            <a:r>
              <a:rPr lang="zh-CN" altLang="en-US" dirty="0"/>
              <a:t>其中 </a:t>
            </a:r>
            <a:r>
              <a:rPr lang="en-US" altLang="zh-CN" dirty="0"/>
              <a:t>PRF </a:t>
            </a:r>
            <a:r>
              <a:rPr lang="zh-CN" altLang="en-US" dirty="0"/>
              <a:t>是一个伪随机生成函数，它接收三个入参，生成的随机数可以为任意长（实际应用中只要取所需的长度）</a:t>
            </a:r>
          </a:p>
          <a:p>
            <a:pPr lvl="1">
              <a:buFont typeface="Arial" panose="020B0604020202020204" pitchFamily="34" charset="0"/>
              <a:buChar char="•"/>
            </a:pPr>
            <a:r>
              <a:rPr lang="zh-CN" altLang="en-US" dirty="0"/>
              <a:t>经过两次 </a:t>
            </a:r>
            <a:r>
              <a:rPr lang="en-US" altLang="zh-CN" dirty="0"/>
              <a:t>PRF </a:t>
            </a:r>
            <a:r>
              <a:rPr lang="zh-CN" altLang="en-US" dirty="0"/>
              <a:t>调用，最终生成的 </a:t>
            </a:r>
            <a:r>
              <a:rPr lang="en-US" altLang="zh-CN" dirty="0" err="1"/>
              <a:t>KeyBlock</a:t>
            </a:r>
            <a:r>
              <a:rPr lang="en-US" altLang="zh-CN" dirty="0"/>
              <a:t>(</a:t>
            </a:r>
            <a:r>
              <a:rPr lang="zh-CN" altLang="en-US" dirty="0"/>
              <a:t>密钥块</a:t>
            </a:r>
            <a:r>
              <a:rPr lang="en-US" altLang="zh-CN" dirty="0"/>
              <a:t>)</a:t>
            </a:r>
            <a:r>
              <a:rPr lang="zh-CN" altLang="en-US" dirty="0"/>
              <a:t>，才是后面真正用到的密钥，而且它被依次分割为六部分子密钥</a:t>
            </a:r>
            <a:endParaRPr lang="en-US" altLang="zh-CN" dirty="0"/>
          </a:p>
          <a:p>
            <a:pPr>
              <a:buFont typeface="Arial" panose="020B0604020202020204" pitchFamily="34" charset="0"/>
              <a:buChar char="•"/>
            </a:pPr>
            <a:endParaRPr lang="zh-CN" altLang="en-US" dirty="0"/>
          </a:p>
          <a:p>
            <a:pPr>
              <a:buFont typeface="Arial" panose="020B0604020202020204" pitchFamily="34" charset="0"/>
              <a:buChar char="•"/>
            </a:pPr>
            <a:endParaRPr lang="zh-CN" altLang="en-US" dirty="0"/>
          </a:p>
        </p:txBody>
      </p:sp>
    </p:spTree>
    <p:extLst>
      <p:ext uri="{BB962C8B-B14F-4D97-AF65-F5344CB8AC3E}">
        <p14:creationId xmlns:p14="http://schemas.microsoft.com/office/powerpoint/2010/main" val="400407377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E5ED78-2BA3-4A8E-871A-82E17AD6EADE}"/>
              </a:ext>
            </a:extLst>
          </p:cNvPr>
          <p:cNvSpPr>
            <a:spLocks noGrp="1"/>
          </p:cNvSpPr>
          <p:nvPr>
            <p:ph type="title"/>
          </p:nvPr>
        </p:nvSpPr>
        <p:spPr/>
        <p:txBody>
          <a:bodyPr/>
          <a:lstStyle/>
          <a:p>
            <a:r>
              <a:rPr lang="en-US" altLang="zh-CN" dirty="0"/>
              <a:t>TLS</a:t>
            </a:r>
            <a:endParaRPr lang="zh-CN" altLang="en-US" dirty="0"/>
          </a:p>
        </p:txBody>
      </p:sp>
      <p:sp>
        <p:nvSpPr>
          <p:cNvPr id="3" name="内容占位符 2">
            <a:extLst>
              <a:ext uri="{FF2B5EF4-FFF2-40B4-BE49-F238E27FC236}">
                <a16:creationId xmlns:a16="http://schemas.microsoft.com/office/drawing/2014/main" id="{2C2E6296-28A2-4CF3-ACA3-903DACCF74E0}"/>
              </a:ext>
            </a:extLst>
          </p:cNvPr>
          <p:cNvSpPr>
            <a:spLocks noGrp="1"/>
          </p:cNvSpPr>
          <p:nvPr>
            <p:ph idx="1"/>
          </p:nvPr>
        </p:nvSpPr>
        <p:spPr>
          <a:xfrm>
            <a:off x="822959" y="1339631"/>
            <a:ext cx="7543801" cy="5053420"/>
          </a:xfrm>
        </p:spPr>
        <p:txBody>
          <a:bodyPr>
            <a:normAutofit fontScale="85000" lnSpcReduction="10000"/>
          </a:bodyPr>
          <a:lstStyle/>
          <a:p>
            <a:pPr lvl="1">
              <a:buFont typeface="Arial" panose="020B0604020202020204" pitchFamily="34" charset="0"/>
              <a:buChar char="•"/>
            </a:pPr>
            <a:r>
              <a:rPr lang="zh-CN" altLang="en-US" dirty="0"/>
              <a:t>目前为止，协商出来的各项参数，比如生成的随机数、双方确定的密码算法套件等，无法保证没有被第三方篡改，甚至连基本的身份认证都没有做到。</a:t>
            </a:r>
          </a:p>
          <a:p>
            <a:pPr lvl="1">
              <a:buFont typeface="Arial" panose="020B0604020202020204" pitchFamily="34" charset="0"/>
              <a:buChar char="•"/>
            </a:pPr>
            <a:r>
              <a:rPr lang="zh-CN" altLang="en-US" dirty="0"/>
              <a:t>怎么办？先考虑首要的身份认证问题：</a:t>
            </a:r>
            <a:endParaRPr lang="en-US" altLang="zh-CN" dirty="0"/>
          </a:p>
          <a:p>
            <a:pPr lvl="2">
              <a:buFont typeface="Arial" panose="020B0604020202020204" pitchFamily="34" charset="0"/>
              <a:buChar char="•"/>
            </a:pPr>
            <a:r>
              <a:rPr lang="zh-CN" altLang="en-US" dirty="0"/>
              <a:t>服务器要证明自己确实是证书持有人，只要证明：它知道 </a:t>
            </a:r>
            <a:r>
              <a:rPr lang="en-US" altLang="zh-CN" dirty="0" err="1"/>
              <a:t>PreMasterSecret</a:t>
            </a:r>
            <a:r>
              <a:rPr lang="en-US" altLang="zh-CN" dirty="0"/>
              <a:t> </a:t>
            </a:r>
            <a:r>
              <a:rPr lang="zh-CN" altLang="en-US" dirty="0"/>
              <a:t>的值</a:t>
            </a:r>
            <a:r>
              <a:rPr lang="en-US" altLang="zh-CN" dirty="0"/>
              <a:t>(</a:t>
            </a:r>
            <a:r>
              <a:rPr lang="zh-CN" altLang="en-US" dirty="0"/>
              <a:t>用私钥解密得到</a:t>
            </a:r>
            <a:r>
              <a:rPr lang="en-US" altLang="zh-CN" dirty="0"/>
              <a:t>)</a:t>
            </a:r>
            <a:r>
              <a:rPr lang="zh-CN" altLang="en-US" dirty="0"/>
              <a:t>。</a:t>
            </a:r>
          </a:p>
          <a:p>
            <a:pPr lvl="2">
              <a:buFont typeface="Arial" panose="020B0604020202020204" pitchFamily="34" charset="0"/>
              <a:buChar char="•"/>
            </a:pPr>
            <a:r>
              <a:rPr lang="zh-CN" altLang="en-US" dirty="0"/>
              <a:t>要证明它知道 </a:t>
            </a:r>
            <a:r>
              <a:rPr lang="en-US" altLang="zh-CN" dirty="0" err="1"/>
              <a:t>PreMasterSecret</a:t>
            </a:r>
            <a:r>
              <a:rPr lang="en-US" altLang="zh-CN" dirty="0"/>
              <a:t> </a:t>
            </a:r>
            <a:r>
              <a:rPr lang="zh-CN" altLang="en-US" dirty="0"/>
              <a:t>的值，只要证明：它掌握最终的密钥材料</a:t>
            </a:r>
            <a:r>
              <a:rPr lang="en-US" altLang="zh-CN" dirty="0"/>
              <a:t>(</a:t>
            </a:r>
            <a:r>
              <a:rPr lang="zh-CN" altLang="en-US" dirty="0"/>
              <a:t>通过密钥扩展过程得到</a:t>
            </a:r>
            <a:r>
              <a:rPr lang="en-US" altLang="zh-CN" dirty="0"/>
              <a:t>)</a:t>
            </a:r>
            <a:r>
              <a:rPr lang="zh-CN" altLang="en-US" dirty="0"/>
              <a:t>。</a:t>
            </a:r>
          </a:p>
          <a:p>
            <a:pPr lvl="2">
              <a:buFont typeface="Arial" panose="020B0604020202020204" pitchFamily="34" charset="0"/>
              <a:buChar char="•"/>
            </a:pPr>
            <a:r>
              <a:rPr lang="zh-CN" altLang="en-US" dirty="0"/>
              <a:t>要证明它掌握密钥材料，只要发送一条符合约定格式、而且使用这些密钥材料加密的消息给客户端。</a:t>
            </a:r>
          </a:p>
          <a:p>
            <a:pPr lvl="1">
              <a:buFont typeface="Arial" panose="020B0604020202020204" pitchFamily="34" charset="0"/>
              <a:buChar char="•"/>
            </a:pPr>
            <a:endParaRPr lang="zh-CN" altLang="en-US" dirty="0"/>
          </a:p>
          <a:p>
            <a:pPr lvl="1">
              <a:buFont typeface="Arial" panose="020B0604020202020204" pitchFamily="34" charset="0"/>
              <a:buChar char="•"/>
            </a:pPr>
            <a:r>
              <a:rPr lang="zh-CN" altLang="en-US" dirty="0"/>
              <a:t>客户端收到后，用它算出的密钥解密，如果解密后的内容符合约定格式，就可以判定</a:t>
            </a:r>
            <a:r>
              <a:rPr lang="en-US" altLang="zh-CN" dirty="0"/>
              <a:t>【</a:t>
            </a:r>
            <a:r>
              <a:rPr lang="zh-CN" altLang="en-US" dirty="0"/>
              <a:t>此消息确实是服务器发出的，即服务器的真实身份得到确认</a:t>
            </a:r>
            <a:r>
              <a:rPr lang="en-US" altLang="zh-CN" dirty="0"/>
              <a:t>】</a:t>
            </a:r>
          </a:p>
          <a:p>
            <a:pPr lvl="1">
              <a:buFont typeface="Arial" panose="020B0604020202020204" pitchFamily="34" charset="0"/>
              <a:buChar char="•"/>
            </a:pPr>
            <a:r>
              <a:rPr lang="zh-CN" altLang="en-US" dirty="0"/>
              <a:t>而且被加密消息，由于其内容格式特殊，不仅可以认证服务器，还能证明之前的所有通讯信息，都没有被篡改过。</a:t>
            </a:r>
          </a:p>
        </p:txBody>
      </p:sp>
    </p:spTree>
    <p:extLst>
      <p:ext uri="{BB962C8B-B14F-4D97-AF65-F5344CB8AC3E}">
        <p14:creationId xmlns:p14="http://schemas.microsoft.com/office/powerpoint/2010/main" val="425299755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E5ED78-2BA3-4A8E-871A-82E17AD6EADE}"/>
              </a:ext>
            </a:extLst>
          </p:cNvPr>
          <p:cNvSpPr>
            <a:spLocks noGrp="1"/>
          </p:cNvSpPr>
          <p:nvPr>
            <p:ph type="title"/>
          </p:nvPr>
        </p:nvSpPr>
        <p:spPr/>
        <p:txBody>
          <a:bodyPr/>
          <a:lstStyle/>
          <a:p>
            <a:r>
              <a:rPr lang="en-US" altLang="zh-CN" dirty="0"/>
              <a:t>TLS</a:t>
            </a:r>
            <a:endParaRPr lang="zh-CN" altLang="en-US" dirty="0"/>
          </a:p>
        </p:txBody>
      </p:sp>
      <p:sp>
        <p:nvSpPr>
          <p:cNvPr id="3" name="内容占位符 2">
            <a:extLst>
              <a:ext uri="{FF2B5EF4-FFF2-40B4-BE49-F238E27FC236}">
                <a16:creationId xmlns:a16="http://schemas.microsoft.com/office/drawing/2014/main" id="{2C2E6296-28A2-4CF3-ACA3-903DACCF74E0}"/>
              </a:ext>
            </a:extLst>
          </p:cNvPr>
          <p:cNvSpPr>
            <a:spLocks noGrp="1"/>
          </p:cNvSpPr>
          <p:nvPr>
            <p:ph idx="1"/>
          </p:nvPr>
        </p:nvSpPr>
        <p:spPr>
          <a:xfrm>
            <a:off x="822959" y="1339631"/>
            <a:ext cx="7543801" cy="5053420"/>
          </a:xfrm>
        </p:spPr>
        <p:txBody>
          <a:bodyPr>
            <a:normAutofit fontScale="92500" lnSpcReduction="20000"/>
          </a:bodyPr>
          <a:lstStyle/>
          <a:p>
            <a:pPr lvl="1">
              <a:buFont typeface="Arial" panose="020B0604020202020204" pitchFamily="34" charset="0"/>
              <a:buChar char="•"/>
            </a:pPr>
            <a:r>
              <a:rPr lang="zh-CN" altLang="en-US" dirty="0"/>
              <a:t>到此为止，所有的密钥也确定了，是不是双方后面发送的报文就全部变成加密形式？</a:t>
            </a:r>
          </a:p>
          <a:p>
            <a:pPr lvl="1">
              <a:buFont typeface="Arial" panose="020B0604020202020204" pitchFamily="34" charset="0"/>
              <a:buChar char="•"/>
            </a:pPr>
            <a:r>
              <a:rPr lang="en-US" altLang="zh-CN" dirty="0"/>
              <a:t>TLS </a:t>
            </a:r>
            <a:r>
              <a:rPr lang="zh-CN" altLang="en-US" dirty="0"/>
              <a:t>协议并没有这样做，它又引进了一种消息类型：</a:t>
            </a:r>
            <a:r>
              <a:rPr lang="en-US" altLang="zh-CN" dirty="0" err="1"/>
              <a:t>ChangeCipherSpec</a:t>
            </a:r>
            <a:r>
              <a:rPr lang="zh-CN" altLang="en-US" dirty="0"/>
              <a:t>。该消息用于告诉对方：我已经做好准备，开始使用前面协商好的算法和密钥材料。</a:t>
            </a:r>
          </a:p>
          <a:p>
            <a:pPr lvl="2">
              <a:buFont typeface="Arial" panose="020B0604020202020204" pitchFamily="34" charset="0"/>
              <a:buChar char="•"/>
            </a:pPr>
            <a:r>
              <a:rPr lang="zh-CN" altLang="en-US" dirty="0"/>
              <a:t>也就是说，从下个报文开始，发送的内容将使用这些密码算法加以保护。</a:t>
            </a:r>
          </a:p>
          <a:p>
            <a:pPr lvl="2">
              <a:buFont typeface="Arial" panose="020B0604020202020204" pitchFamily="34" charset="0"/>
              <a:buChar char="•"/>
            </a:pPr>
            <a:r>
              <a:rPr lang="zh-CN" altLang="en-US" dirty="0"/>
              <a:t>这就好比在实际用餐之前，甲对乙先说声：请，然后双方再开始动筷子</a:t>
            </a:r>
            <a:r>
              <a:rPr lang="en-US" altLang="zh-CN" dirty="0"/>
              <a:t>:)</a:t>
            </a:r>
          </a:p>
          <a:p>
            <a:pPr lvl="1">
              <a:buFont typeface="Arial" panose="020B0604020202020204" pitchFamily="34" charset="0"/>
              <a:buChar char="•"/>
            </a:pPr>
            <a:r>
              <a:rPr lang="zh-CN" altLang="en-US" dirty="0"/>
              <a:t>然而，客户端在发送完 </a:t>
            </a:r>
            <a:r>
              <a:rPr lang="en-US" altLang="zh-CN" dirty="0" err="1"/>
              <a:t>ChangeCipherSpec</a:t>
            </a:r>
            <a:r>
              <a:rPr lang="en-US" altLang="zh-CN" dirty="0"/>
              <a:t> </a:t>
            </a:r>
            <a:r>
              <a:rPr lang="zh-CN" altLang="en-US" dirty="0"/>
              <a:t>消息后，这种正式的意味并未就此结束，客户端还会再发送 </a:t>
            </a:r>
            <a:r>
              <a:rPr lang="en-US" altLang="zh-CN" dirty="0"/>
              <a:t>Finished </a:t>
            </a:r>
            <a:r>
              <a:rPr lang="zh-CN" altLang="en-US" dirty="0"/>
              <a:t>类型的消息给服务器。</a:t>
            </a:r>
          </a:p>
          <a:p>
            <a:pPr lvl="2">
              <a:buFont typeface="Arial" panose="020B0604020202020204" pitchFamily="34" charset="0"/>
              <a:buChar char="•"/>
            </a:pPr>
            <a:r>
              <a:rPr lang="en-US" altLang="zh-CN" dirty="0"/>
              <a:t>Finished </a:t>
            </a:r>
            <a:r>
              <a:rPr lang="zh-CN" altLang="en-US" dirty="0"/>
              <a:t>消息又是什么？为什么搞得这么复杂。</a:t>
            </a:r>
          </a:p>
          <a:p>
            <a:pPr lvl="2">
              <a:buFont typeface="Arial" panose="020B0604020202020204" pitchFamily="34" charset="0"/>
              <a:buChar char="•"/>
            </a:pPr>
            <a:r>
              <a:rPr lang="zh-CN" altLang="en-US" dirty="0"/>
              <a:t>回想下，到现在为止，双方发送的报文都是明文传输，通信内容的机密性、完整性保证都没有做。</a:t>
            </a:r>
          </a:p>
          <a:p>
            <a:pPr lvl="2">
              <a:buFont typeface="Arial" panose="020B0604020202020204" pitchFamily="34" charset="0"/>
              <a:buChar char="•"/>
            </a:pPr>
            <a:r>
              <a:rPr lang="zh-CN" altLang="en-US" dirty="0"/>
              <a:t>服务器唯一做了的就是，向客户端出示了一张证书，而且客户端认可这张证书</a:t>
            </a:r>
            <a:r>
              <a:rPr lang="en-US" altLang="zh-CN" dirty="0"/>
              <a:t>(</a:t>
            </a:r>
            <a:r>
              <a:rPr lang="zh-CN" altLang="en-US" dirty="0"/>
              <a:t>刚才的例子中，客户端忽略了证书检查）</a:t>
            </a:r>
          </a:p>
        </p:txBody>
      </p:sp>
    </p:spTree>
    <p:extLst>
      <p:ext uri="{BB962C8B-B14F-4D97-AF65-F5344CB8AC3E}">
        <p14:creationId xmlns:p14="http://schemas.microsoft.com/office/powerpoint/2010/main" val="45582973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E5ED78-2BA3-4A8E-871A-82E17AD6EADE}"/>
              </a:ext>
            </a:extLst>
          </p:cNvPr>
          <p:cNvSpPr>
            <a:spLocks noGrp="1"/>
          </p:cNvSpPr>
          <p:nvPr>
            <p:ph type="title"/>
          </p:nvPr>
        </p:nvSpPr>
        <p:spPr/>
        <p:txBody>
          <a:bodyPr/>
          <a:lstStyle/>
          <a:p>
            <a:r>
              <a:rPr lang="en-US" altLang="zh-CN" dirty="0"/>
              <a:t>TLS</a:t>
            </a:r>
            <a:endParaRPr lang="zh-CN" altLang="en-US" dirty="0"/>
          </a:p>
        </p:txBody>
      </p:sp>
      <p:sp>
        <p:nvSpPr>
          <p:cNvPr id="3" name="内容占位符 2">
            <a:extLst>
              <a:ext uri="{FF2B5EF4-FFF2-40B4-BE49-F238E27FC236}">
                <a16:creationId xmlns:a16="http://schemas.microsoft.com/office/drawing/2014/main" id="{2C2E6296-28A2-4CF3-ACA3-903DACCF74E0}"/>
              </a:ext>
            </a:extLst>
          </p:cNvPr>
          <p:cNvSpPr>
            <a:spLocks noGrp="1"/>
          </p:cNvSpPr>
          <p:nvPr>
            <p:ph idx="1"/>
          </p:nvPr>
        </p:nvSpPr>
        <p:spPr>
          <a:xfrm>
            <a:off x="822959" y="1339631"/>
            <a:ext cx="7543801" cy="2263725"/>
          </a:xfrm>
        </p:spPr>
        <p:txBody>
          <a:bodyPr>
            <a:normAutofit/>
          </a:bodyPr>
          <a:lstStyle/>
          <a:p>
            <a:pPr lvl="1">
              <a:buFont typeface="Arial" panose="020B0604020202020204" pitchFamily="34" charset="0"/>
              <a:buChar char="•"/>
            </a:pPr>
            <a:r>
              <a:rPr lang="zh-CN" altLang="en-US" dirty="0"/>
              <a:t>对客户端的认证，有两种方法：</a:t>
            </a:r>
          </a:p>
          <a:p>
            <a:pPr lvl="2">
              <a:buFont typeface="Arial" panose="020B0604020202020204" pitchFamily="34" charset="0"/>
              <a:buChar char="•"/>
            </a:pPr>
            <a:r>
              <a:rPr lang="zh-CN" altLang="en-US" dirty="0"/>
              <a:t>在 </a:t>
            </a:r>
            <a:r>
              <a:rPr lang="en-US" altLang="zh-CN" dirty="0"/>
              <a:t>SSL/TLS </a:t>
            </a:r>
            <a:r>
              <a:rPr lang="zh-CN" altLang="en-US" dirty="0"/>
              <a:t>协议中强制认证，</a:t>
            </a:r>
            <a:endParaRPr lang="en-US" altLang="zh-CN" dirty="0"/>
          </a:p>
          <a:p>
            <a:pPr lvl="2">
              <a:buFont typeface="Arial" panose="020B0604020202020204" pitchFamily="34" charset="0"/>
              <a:buChar char="•"/>
            </a:pPr>
            <a:r>
              <a:rPr lang="zh-CN" altLang="en-US" dirty="0"/>
              <a:t>在上层协议中认证客户端（如，登录网上银行都需要输入用户名、密码）</a:t>
            </a:r>
            <a:endParaRPr lang="en-US" altLang="zh-CN" dirty="0"/>
          </a:p>
          <a:p>
            <a:pPr lvl="1">
              <a:buFont typeface="Arial" panose="020B0604020202020204" pitchFamily="34" charset="0"/>
              <a:buChar char="•"/>
            </a:pPr>
            <a:r>
              <a:rPr lang="zh-CN" altLang="en-US" dirty="0"/>
              <a:t>客户端发送的 </a:t>
            </a:r>
            <a:r>
              <a:rPr lang="en-US" altLang="zh-CN" dirty="0"/>
              <a:t>Finished </a:t>
            </a:r>
            <a:r>
              <a:rPr lang="zh-CN" altLang="en-US" dirty="0"/>
              <a:t>消息报文格式如下</a:t>
            </a:r>
          </a:p>
        </p:txBody>
      </p:sp>
      <p:pic>
        <p:nvPicPr>
          <p:cNvPr id="5" name="图片 4" descr="图片包含 屏幕截图&#10;&#10;已生成极高可信度的说明">
            <a:extLst>
              <a:ext uri="{FF2B5EF4-FFF2-40B4-BE49-F238E27FC236}">
                <a16:creationId xmlns:a16="http://schemas.microsoft.com/office/drawing/2014/main" id="{B77742D1-D23B-4271-BA94-693E04CBF9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736860"/>
            <a:ext cx="9144000" cy="2979888"/>
          </a:xfrm>
          <a:prstGeom prst="rect">
            <a:avLst/>
          </a:prstGeom>
        </p:spPr>
      </p:pic>
    </p:spTree>
    <p:extLst>
      <p:ext uri="{BB962C8B-B14F-4D97-AF65-F5344CB8AC3E}">
        <p14:creationId xmlns:p14="http://schemas.microsoft.com/office/powerpoint/2010/main" val="139091982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图片包含 屏幕截图&#10;&#10;已生成极高可信度的说明">
            <a:extLst>
              <a:ext uri="{FF2B5EF4-FFF2-40B4-BE49-F238E27FC236}">
                <a16:creationId xmlns:a16="http://schemas.microsoft.com/office/drawing/2014/main" id="{C01F1786-F09B-4D3E-A286-AE20CB3FF2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5427" y="2796527"/>
            <a:ext cx="3014318" cy="2192916"/>
          </a:xfrm>
          <a:prstGeom prst="rect">
            <a:avLst/>
          </a:prstGeom>
        </p:spPr>
      </p:pic>
      <p:sp>
        <p:nvSpPr>
          <p:cNvPr id="2" name="标题 1">
            <a:extLst>
              <a:ext uri="{FF2B5EF4-FFF2-40B4-BE49-F238E27FC236}">
                <a16:creationId xmlns:a16="http://schemas.microsoft.com/office/drawing/2014/main" id="{D4E5ED78-2BA3-4A8E-871A-82E17AD6EADE}"/>
              </a:ext>
            </a:extLst>
          </p:cNvPr>
          <p:cNvSpPr>
            <a:spLocks noGrp="1"/>
          </p:cNvSpPr>
          <p:nvPr>
            <p:ph type="title"/>
          </p:nvPr>
        </p:nvSpPr>
        <p:spPr>
          <a:xfrm>
            <a:off x="822960" y="286604"/>
            <a:ext cx="7543800" cy="860272"/>
          </a:xfrm>
        </p:spPr>
        <p:txBody>
          <a:bodyPr>
            <a:normAutofit/>
          </a:bodyPr>
          <a:lstStyle/>
          <a:p>
            <a:r>
              <a:rPr lang="en-US" altLang="zh-CN" dirty="0"/>
              <a:t>TLS</a:t>
            </a:r>
            <a:endParaRPr lang="zh-CN" altLang="en-US" dirty="0"/>
          </a:p>
        </p:txBody>
      </p:sp>
      <p:sp>
        <p:nvSpPr>
          <p:cNvPr id="3" name="内容占位符 2">
            <a:extLst>
              <a:ext uri="{FF2B5EF4-FFF2-40B4-BE49-F238E27FC236}">
                <a16:creationId xmlns:a16="http://schemas.microsoft.com/office/drawing/2014/main" id="{2C2E6296-28A2-4CF3-ACA3-903DACCF74E0}"/>
              </a:ext>
            </a:extLst>
          </p:cNvPr>
          <p:cNvSpPr>
            <a:spLocks noGrp="1"/>
          </p:cNvSpPr>
          <p:nvPr>
            <p:ph idx="1"/>
          </p:nvPr>
        </p:nvSpPr>
        <p:spPr>
          <a:xfrm>
            <a:off x="777241" y="1340602"/>
            <a:ext cx="4886958" cy="5005953"/>
          </a:xfrm>
        </p:spPr>
        <p:txBody>
          <a:bodyPr>
            <a:normAutofit/>
          </a:bodyPr>
          <a:lstStyle/>
          <a:p>
            <a:pPr lvl="1">
              <a:lnSpc>
                <a:spcPct val="140000"/>
              </a:lnSpc>
              <a:buFont typeface="Arial" panose="020B0604020202020204" pitchFamily="34" charset="0"/>
              <a:buChar char="•"/>
            </a:pPr>
            <a:r>
              <a:rPr lang="en-US" altLang="zh-CN" sz="1600" dirty="0"/>
              <a:t>Finished </a:t>
            </a:r>
            <a:r>
              <a:rPr lang="zh-CN" altLang="en-US" sz="1600" dirty="0"/>
              <a:t>消息用类似 </a:t>
            </a:r>
            <a:r>
              <a:rPr lang="en-US" altLang="zh-CN" sz="1600" dirty="0"/>
              <a:t>C </a:t>
            </a:r>
            <a:r>
              <a:rPr lang="zh-CN" altLang="en-US" sz="1600" dirty="0"/>
              <a:t>语言的数据结构表示如下</a:t>
            </a:r>
          </a:p>
          <a:p>
            <a:pPr marL="384048" lvl="2" indent="0">
              <a:lnSpc>
                <a:spcPct val="140000"/>
              </a:lnSpc>
              <a:buNone/>
            </a:pPr>
            <a:r>
              <a:rPr lang="en-US" altLang="zh-CN" sz="1000" dirty="0"/>
              <a:t>struct {</a:t>
            </a:r>
          </a:p>
          <a:p>
            <a:pPr marL="384048" lvl="2" indent="0">
              <a:lnSpc>
                <a:spcPct val="140000"/>
              </a:lnSpc>
              <a:buNone/>
            </a:pPr>
            <a:r>
              <a:rPr lang="en-US" altLang="zh-CN" sz="1000" dirty="0"/>
              <a:t>    </a:t>
            </a:r>
            <a:r>
              <a:rPr lang="en-US" altLang="zh-CN" sz="1000" dirty="0" err="1"/>
              <a:t>HandshakeType</a:t>
            </a:r>
            <a:r>
              <a:rPr lang="en-US" altLang="zh-CN" sz="1000" dirty="0"/>
              <a:t> </a:t>
            </a:r>
            <a:r>
              <a:rPr lang="en-US" altLang="zh-CN" sz="1000" dirty="0" err="1"/>
              <a:t>msg_type</a:t>
            </a:r>
            <a:r>
              <a:rPr lang="en-US" altLang="zh-CN" sz="1000" dirty="0"/>
              <a:t>;    /* handshake type */</a:t>
            </a:r>
          </a:p>
          <a:p>
            <a:pPr marL="384048" lvl="2" indent="0">
              <a:lnSpc>
                <a:spcPct val="140000"/>
              </a:lnSpc>
              <a:buNone/>
            </a:pPr>
            <a:r>
              <a:rPr lang="en-US" altLang="zh-CN" sz="1000" dirty="0"/>
              <a:t>    uint24 length;             /* bytes in message */</a:t>
            </a:r>
          </a:p>
          <a:p>
            <a:pPr marL="384048" lvl="2" indent="0">
              <a:lnSpc>
                <a:spcPct val="140000"/>
              </a:lnSpc>
              <a:buNone/>
            </a:pPr>
            <a:r>
              <a:rPr lang="en-US" altLang="zh-CN" sz="1000" dirty="0"/>
              <a:t>    struct {</a:t>
            </a:r>
          </a:p>
          <a:p>
            <a:pPr marL="384048" lvl="2" indent="0">
              <a:lnSpc>
                <a:spcPct val="140000"/>
              </a:lnSpc>
              <a:buNone/>
            </a:pPr>
            <a:r>
              <a:rPr lang="en-US" altLang="zh-CN" sz="1000" dirty="0"/>
              <a:t>        opaque </a:t>
            </a:r>
            <a:r>
              <a:rPr lang="en-US" altLang="zh-CN" sz="1000" dirty="0" err="1"/>
              <a:t>verify_data</a:t>
            </a:r>
            <a:r>
              <a:rPr lang="en-US" altLang="zh-CN" sz="1000" dirty="0"/>
              <a:t>[12];</a:t>
            </a:r>
          </a:p>
          <a:p>
            <a:pPr marL="384048" lvl="2" indent="0">
              <a:lnSpc>
                <a:spcPct val="140000"/>
              </a:lnSpc>
              <a:buNone/>
            </a:pPr>
            <a:r>
              <a:rPr lang="en-US" altLang="zh-CN" sz="1000" dirty="0"/>
              <a:t>    } Finished;</a:t>
            </a:r>
          </a:p>
          <a:p>
            <a:pPr marL="384048" lvl="2" indent="0">
              <a:lnSpc>
                <a:spcPct val="140000"/>
              </a:lnSpc>
              <a:buNone/>
            </a:pPr>
            <a:r>
              <a:rPr lang="en-US" altLang="zh-CN" sz="1000" dirty="0"/>
              <a:t>} Handshake;</a:t>
            </a:r>
          </a:p>
          <a:p>
            <a:pPr lvl="1">
              <a:lnSpc>
                <a:spcPct val="140000"/>
              </a:lnSpc>
              <a:buFont typeface="Arial" panose="020B0604020202020204" pitchFamily="34" charset="0"/>
              <a:buChar char="•"/>
            </a:pPr>
            <a:r>
              <a:rPr lang="en-US" altLang="zh-CN" sz="1600" dirty="0" err="1"/>
              <a:t>verify_data</a:t>
            </a:r>
            <a:r>
              <a:rPr lang="en-US" altLang="zh-CN" sz="1600" dirty="0"/>
              <a:t> = PRF(</a:t>
            </a:r>
            <a:r>
              <a:rPr lang="en-US" altLang="zh-CN" sz="1600" dirty="0" err="1"/>
              <a:t>MasterSecret</a:t>
            </a:r>
            <a:r>
              <a:rPr lang="en-US" altLang="zh-CN" sz="1600" dirty="0"/>
              <a:t>, "client finished", MD5(</a:t>
            </a:r>
            <a:r>
              <a:rPr lang="en-US" altLang="zh-CN" sz="1600" dirty="0" err="1"/>
              <a:t>handshake_messages</a:t>
            </a:r>
            <a:r>
              <a:rPr lang="en-US" altLang="zh-CN" sz="1600" dirty="0"/>
              <a:t>) + SHA-1(</a:t>
            </a:r>
            <a:r>
              <a:rPr lang="en-US" altLang="zh-CN" sz="1600" dirty="0" err="1"/>
              <a:t>handshake_messages</a:t>
            </a:r>
            <a:r>
              <a:rPr lang="en-US" altLang="zh-CN" sz="1600" dirty="0"/>
              <a:t>))[0..11]</a:t>
            </a:r>
          </a:p>
          <a:p>
            <a:pPr lvl="1">
              <a:lnSpc>
                <a:spcPct val="140000"/>
              </a:lnSpc>
              <a:buFont typeface="Arial" panose="020B0604020202020204" pitchFamily="34" charset="0"/>
              <a:buChar char="•"/>
            </a:pPr>
            <a:r>
              <a:rPr lang="zh-CN" altLang="en-US" sz="1600" dirty="0"/>
              <a:t>而 </a:t>
            </a:r>
            <a:r>
              <a:rPr lang="en-US" altLang="zh-CN" sz="1600" dirty="0" err="1"/>
              <a:t>handshake_messages</a:t>
            </a:r>
            <a:r>
              <a:rPr lang="en-US" altLang="zh-CN" sz="1600" dirty="0"/>
              <a:t> </a:t>
            </a:r>
            <a:r>
              <a:rPr lang="zh-CN" altLang="en-US" sz="1600" dirty="0"/>
              <a:t>是双方到目前为止所有发送的 </a:t>
            </a:r>
            <a:r>
              <a:rPr lang="en-US" altLang="zh-CN" sz="1600" dirty="0"/>
              <a:t>Handshake </a:t>
            </a:r>
            <a:r>
              <a:rPr lang="zh-CN" altLang="en-US" sz="1600" dirty="0"/>
              <a:t>消息</a:t>
            </a:r>
          </a:p>
        </p:txBody>
      </p:sp>
    </p:spTree>
    <p:extLst>
      <p:ext uri="{BB962C8B-B14F-4D97-AF65-F5344CB8AC3E}">
        <p14:creationId xmlns:p14="http://schemas.microsoft.com/office/powerpoint/2010/main" val="423021901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E5ED78-2BA3-4A8E-871A-82E17AD6EADE}"/>
              </a:ext>
            </a:extLst>
          </p:cNvPr>
          <p:cNvSpPr>
            <a:spLocks noGrp="1"/>
          </p:cNvSpPr>
          <p:nvPr>
            <p:ph type="title"/>
          </p:nvPr>
        </p:nvSpPr>
        <p:spPr/>
        <p:txBody>
          <a:bodyPr/>
          <a:lstStyle/>
          <a:p>
            <a:r>
              <a:rPr lang="en-US" altLang="zh-CN" dirty="0"/>
              <a:t>TLS</a:t>
            </a:r>
            <a:endParaRPr lang="zh-CN" altLang="en-US" dirty="0"/>
          </a:p>
        </p:txBody>
      </p:sp>
      <p:sp>
        <p:nvSpPr>
          <p:cNvPr id="3" name="内容占位符 2">
            <a:extLst>
              <a:ext uri="{FF2B5EF4-FFF2-40B4-BE49-F238E27FC236}">
                <a16:creationId xmlns:a16="http://schemas.microsoft.com/office/drawing/2014/main" id="{2C2E6296-28A2-4CF3-ACA3-903DACCF74E0}"/>
              </a:ext>
            </a:extLst>
          </p:cNvPr>
          <p:cNvSpPr>
            <a:spLocks noGrp="1"/>
          </p:cNvSpPr>
          <p:nvPr>
            <p:ph idx="1"/>
          </p:nvPr>
        </p:nvSpPr>
        <p:spPr>
          <a:xfrm>
            <a:off x="822959" y="1339631"/>
            <a:ext cx="7543801" cy="4960430"/>
          </a:xfrm>
        </p:spPr>
        <p:txBody>
          <a:bodyPr>
            <a:normAutofit fontScale="92500" lnSpcReduction="10000"/>
          </a:bodyPr>
          <a:lstStyle/>
          <a:p>
            <a:pPr>
              <a:buFont typeface="Arial" panose="020B0604020202020204" pitchFamily="34" charset="0"/>
              <a:buChar char="•"/>
            </a:pPr>
            <a:r>
              <a:rPr lang="zh-CN" altLang="en-US" dirty="0"/>
              <a:t>最后，客户端再用 </a:t>
            </a:r>
            <a:r>
              <a:rPr lang="en-US" altLang="zh-CN" dirty="0" err="1"/>
              <a:t>client_write_key</a:t>
            </a:r>
            <a:r>
              <a:rPr lang="en-US" altLang="zh-CN" dirty="0"/>
              <a:t>/IV </a:t>
            </a:r>
            <a:r>
              <a:rPr lang="zh-CN" altLang="en-US" dirty="0"/>
              <a:t>加密上述 </a:t>
            </a:r>
            <a:r>
              <a:rPr lang="en-US" altLang="zh-CN" dirty="0"/>
              <a:t>Handshake </a:t>
            </a:r>
            <a:r>
              <a:rPr lang="zh-CN" altLang="en-US" dirty="0"/>
              <a:t>结构，将加密结果发送给服务器；服务器收到后，按相同逻辑再计算一遍。</a:t>
            </a:r>
          </a:p>
          <a:p>
            <a:pPr lvl="1">
              <a:buFont typeface="Arial" panose="020B0604020202020204" pitchFamily="34" charset="0"/>
              <a:buChar char="•"/>
            </a:pPr>
            <a:r>
              <a:rPr lang="zh-CN" altLang="en-US" dirty="0"/>
              <a:t>即，</a:t>
            </a:r>
            <a:r>
              <a:rPr lang="en-US" altLang="zh-CN" dirty="0"/>
              <a:t>Finished </a:t>
            </a:r>
            <a:r>
              <a:rPr lang="zh-CN" altLang="en-US" dirty="0"/>
              <a:t>消息的发送是双向的，客户端和服务器都要向对方发送，以证明自己掌握整个过程的相关信息（</a:t>
            </a:r>
            <a:r>
              <a:rPr lang="en-US" altLang="zh-CN" dirty="0" err="1"/>
              <a:t>MasterSecret</a:t>
            </a:r>
            <a:r>
              <a:rPr lang="zh-CN" altLang="en-US" dirty="0"/>
              <a:t>、握手信息等）。</a:t>
            </a:r>
          </a:p>
          <a:p>
            <a:pPr>
              <a:buFont typeface="Arial" panose="020B0604020202020204" pitchFamily="34" charset="0"/>
              <a:buChar char="•"/>
            </a:pPr>
            <a:r>
              <a:rPr lang="zh-CN" altLang="en-US" dirty="0"/>
              <a:t>仅有机密性保证，还是不够；在明文可能是任意内容的情况下，密文也被更改的话，接收者如何察觉解密后的内容已经发生了变化？</a:t>
            </a:r>
          </a:p>
          <a:p>
            <a:pPr lvl="1">
              <a:buFont typeface="Arial" panose="020B0604020202020204" pitchFamily="34" charset="0"/>
              <a:buChar char="•"/>
            </a:pPr>
            <a:r>
              <a:rPr lang="en-US" altLang="zh-CN" dirty="0" err="1"/>
              <a:t>HMAC_hash</a:t>
            </a:r>
            <a:r>
              <a:rPr lang="en-US" altLang="zh-CN" dirty="0"/>
              <a:t> </a:t>
            </a:r>
            <a:r>
              <a:rPr lang="zh-CN" altLang="en-US" dirty="0"/>
              <a:t>表示 </a:t>
            </a:r>
            <a:r>
              <a:rPr lang="en-US" altLang="zh-CN" dirty="0"/>
              <a:t>MAC </a:t>
            </a:r>
            <a:r>
              <a:rPr lang="zh-CN" altLang="en-US" dirty="0"/>
              <a:t>运算函数。</a:t>
            </a:r>
            <a:endParaRPr lang="en-US" altLang="zh-CN" dirty="0"/>
          </a:p>
          <a:p>
            <a:pPr lvl="1">
              <a:buFont typeface="Arial" panose="020B0604020202020204" pitchFamily="34" charset="0"/>
              <a:buChar char="•"/>
            </a:pPr>
            <a:r>
              <a:rPr lang="zh-CN" altLang="en-US" dirty="0"/>
              <a:t>对于 </a:t>
            </a:r>
            <a:r>
              <a:rPr lang="en-US" altLang="zh-CN" dirty="0"/>
              <a:t>TLS_RSA_WITH_AES_256_CBC_SHA </a:t>
            </a:r>
            <a:r>
              <a:rPr lang="zh-CN" altLang="en-US" dirty="0"/>
              <a:t>套件，</a:t>
            </a:r>
            <a:r>
              <a:rPr lang="en-US" altLang="zh-CN" dirty="0"/>
              <a:t>MAC </a:t>
            </a:r>
            <a:r>
              <a:rPr lang="zh-CN" altLang="en-US" dirty="0"/>
              <a:t>的计算公式为 </a:t>
            </a:r>
            <a:r>
              <a:rPr lang="en-US" altLang="zh-CN" dirty="0"/>
              <a:t>HMAC_SHA1(</a:t>
            </a:r>
            <a:r>
              <a:rPr lang="en-US" altLang="zh-CN" dirty="0" err="1"/>
              <a:t>MAC_write_secret</a:t>
            </a:r>
            <a:r>
              <a:rPr lang="en-US" altLang="zh-CN" dirty="0"/>
              <a:t>, </a:t>
            </a:r>
            <a:r>
              <a:rPr lang="en-US" altLang="zh-CN" dirty="0" err="1"/>
              <a:t>seq_num</a:t>
            </a:r>
            <a:r>
              <a:rPr lang="en-US" altLang="zh-CN" dirty="0"/>
              <a:t> + MAC</a:t>
            </a:r>
            <a:r>
              <a:rPr lang="zh-CN" altLang="en-US" dirty="0"/>
              <a:t>覆盖的范围</a:t>
            </a:r>
            <a:r>
              <a:rPr lang="en-US" altLang="zh-CN" dirty="0"/>
              <a:t>)</a:t>
            </a:r>
            <a:r>
              <a:rPr lang="zh-CN" altLang="en-US" dirty="0"/>
              <a:t>，其中</a:t>
            </a:r>
          </a:p>
          <a:p>
            <a:pPr lvl="2">
              <a:buFont typeface="Arial" panose="020B0604020202020204" pitchFamily="34" charset="0"/>
              <a:buChar char="•"/>
            </a:pPr>
            <a:r>
              <a:rPr lang="en-US" altLang="zh-CN" dirty="0" err="1"/>
              <a:t>seq_num</a:t>
            </a:r>
            <a:r>
              <a:rPr lang="zh-CN" altLang="en-US" dirty="0"/>
              <a:t>：</a:t>
            </a:r>
            <a:r>
              <a:rPr lang="en-US" altLang="zh-CN" dirty="0"/>
              <a:t>8 </a:t>
            </a:r>
            <a:r>
              <a:rPr lang="zh-CN" altLang="en-US" dirty="0"/>
              <a:t>字节序号，初始值为 </a:t>
            </a:r>
            <a:r>
              <a:rPr lang="en-US" altLang="zh-CN" dirty="0"/>
              <a:t>0x0000000000000000 </a:t>
            </a:r>
            <a:r>
              <a:rPr lang="zh-CN" altLang="en-US" dirty="0"/>
              <a:t>开始，每一次加密操作，该序号依次递增一。引入该序号，是为了防止消息的重放攻击。</a:t>
            </a:r>
          </a:p>
          <a:p>
            <a:pPr>
              <a:buFont typeface="Arial" panose="020B0604020202020204" pitchFamily="34" charset="0"/>
              <a:buChar char="•"/>
            </a:pPr>
            <a:endParaRPr lang="zh-CN" altLang="en-US" dirty="0"/>
          </a:p>
        </p:txBody>
      </p:sp>
    </p:spTree>
    <p:extLst>
      <p:ext uri="{BB962C8B-B14F-4D97-AF65-F5344CB8AC3E}">
        <p14:creationId xmlns:p14="http://schemas.microsoft.com/office/powerpoint/2010/main" val="248391583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E5ED78-2BA3-4A8E-871A-82E17AD6EADE}"/>
              </a:ext>
            </a:extLst>
          </p:cNvPr>
          <p:cNvSpPr>
            <a:spLocks noGrp="1"/>
          </p:cNvSpPr>
          <p:nvPr>
            <p:ph type="title"/>
          </p:nvPr>
        </p:nvSpPr>
        <p:spPr/>
        <p:txBody>
          <a:bodyPr/>
          <a:lstStyle/>
          <a:p>
            <a:r>
              <a:rPr lang="en-US" altLang="zh-CN" dirty="0"/>
              <a:t>TLS</a:t>
            </a:r>
            <a:endParaRPr lang="zh-CN" altLang="en-US" dirty="0"/>
          </a:p>
        </p:txBody>
      </p:sp>
      <p:sp>
        <p:nvSpPr>
          <p:cNvPr id="3" name="内容占位符 2">
            <a:extLst>
              <a:ext uri="{FF2B5EF4-FFF2-40B4-BE49-F238E27FC236}">
                <a16:creationId xmlns:a16="http://schemas.microsoft.com/office/drawing/2014/main" id="{2C2E6296-28A2-4CF3-ACA3-903DACCF74E0}"/>
              </a:ext>
            </a:extLst>
          </p:cNvPr>
          <p:cNvSpPr>
            <a:spLocks noGrp="1"/>
          </p:cNvSpPr>
          <p:nvPr>
            <p:ph idx="1"/>
          </p:nvPr>
        </p:nvSpPr>
        <p:spPr>
          <a:xfrm>
            <a:off x="822959" y="1339631"/>
            <a:ext cx="7543801" cy="4960430"/>
          </a:xfrm>
        </p:spPr>
        <p:txBody>
          <a:bodyPr>
            <a:normAutofit fontScale="85000" lnSpcReduction="10000"/>
          </a:bodyPr>
          <a:lstStyle/>
          <a:p>
            <a:pPr>
              <a:buFont typeface="Arial" panose="020B0604020202020204" pitchFamily="34" charset="0"/>
              <a:buChar char="•"/>
            </a:pPr>
            <a:r>
              <a:rPr lang="zh-CN" altLang="en-US" dirty="0"/>
              <a:t>客户端连续发送 </a:t>
            </a:r>
            <a:r>
              <a:rPr lang="en-US" altLang="zh-CN" dirty="0" err="1"/>
              <a:t>ClientKeyExchange</a:t>
            </a:r>
            <a:r>
              <a:rPr lang="zh-CN" altLang="en-US" dirty="0"/>
              <a:t>、</a:t>
            </a:r>
            <a:r>
              <a:rPr lang="en-US" altLang="zh-CN" dirty="0" err="1"/>
              <a:t>ChangeCipherSpec</a:t>
            </a:r>
            <a:r>
              <a:rPr lang="zh-CN" altLang="en-US" dirty="0"/>
              <a:t>、</a:t>
            </a:r>
            <a:r>
              <a:rPr lang="en-US" altLang="zh-CN" dirty="0"/>
              <a:t>Finished </a:t>
            </a:r>
            <a:r>
              <a:rPr lang="zh-CN" altLang="en-US" dirty="0"/>
              <a:t>三条消息给服务器，进展如下</a:t>
            </a:r>
          </a:p>
          <a:p>
            <a:pPr lvl="1">
              <a:buFont typeface="Arial" panose="020B0604020202020204" pitchFamily="34" charset="0"/>
              <a:buChar char="•"/>
            </a:pPr>
            <a:r>
              <a:rPr lang="en-US" altLang="zh-CN" dirty="0"/>
              <a:t>1</a:t>
            </a:r>
            <a:r>
              <a:rPr lang="zh-CN" altLang="en-US" dirty="0"/>
              <a:t>、掌握了后续通信的所有密钥信息</a:t>
            </a:r>
          </a:p>
          <a:p>
            <a:pPr lvl="1">
              <a:buFont typeface="Arial" panose="020B0604020202020204" pitchFamily="34" charset="0"/>
              <a:buChar char="•"/>
            </a:pPr>
            <a:r>
              <a:rPr lang="en-US" altLang="zh-CN" dirty="0"/>
              <a:t>2</a:t>
            </a:r>
            <a:r>
              <a:rPr lang="zh-CN" altLang="en-US" dirty="0"/>
              <a:t>、向对方核对这些密钥信息</a:t>
            </a:r>
            <a:r>
              <a:rPr lang="en-US" altLang="zh-CN" dirty="0"/>
              <a:t>(</a:t>
            </a:r>
            <a:r>
              <a:rPr lang="zh-CN" altLang="en-US" dirty="0"/>
              <a:t>证明第一点</a:t>
            </a:r>
            <a:r>
              <a:rPr lang="en-US" altLang="zh-CN" dirty="0"/>
              <a:t>)</a:t>
            </a:r>
          </a:p>
          <a:p>
            <a:pPr lvl="1">
              <a:buFont typeface="Arial" panose="020B0604020202020204" pitchFamily="34" charset="0"/>
              <a:buChar char="•"/>
            </a:pPr>
            <a:r>
              <a:rPr lang="en-US" altLang="zh-CN" dirty="0"/>
              <a:t>3</a:t>
            </a:r>
            <a:r>
              <a:rPr lang="zh-CN" altLang="en-US" dirty="0"/>
              <a:t>、告诉对方，已经为发送</a:t>
            </a:r>
            <a:r>
              <a:rPr lang="en-US" altLang="zh-CN" dirty="0"/>
              <a:t>/</a:t>
            </a:r>
            <a:r>
              <a:rPr lang="zh-CN" altLang="en-US" dirty="0"/>
              <a:t>接收应用层消息</a:t>
            </a:r>
            <a:r>
              <a:rPr lang="en-US" altLang="zh-CN" dirty="0"/>
              <a:t>(Application Data Protocol)</a:t>
            </a:r>
            <a:r>
              <a:rPr lang="zh-CN" altLang="en-US" dirty="0"/>
              <a:t>做好了准备</a:t>
            </a:r>
          </a:p>
          <a:p>
            <a:pPr>
              <a:buFont typeface="Arial" panose="020B0604020202020204" pitchFamily="34" charset="0"/>
              <a:buChar char="•"/>
            </a:pPr>
            <a:r>
              <a:rPr lang="zh-CN" altLang="en-US" dirty="0"/>
              <a:t>服务器收到 </a:t>
            </a:r>
            <a:r>
              <a:rPr lang="en-US" altLang="zh-CN" dirty="0" err="1"/>
              <a:t>ClientKeyExchange</a:t>
            </a:r>
            <a:r>
              <a:rPr lang="en-US" altLang="zh-CN" dirty="0"/>
              <a:t> </a:t>
            </a:r>
            <a:r>
              <a:rPr lang="zh-CN" altLang="en-US" dirty="0"/>
              <a:t>后，同样要证明自己做到了上述三点，这只要发送 </a:t>
            </a:r>
            <a:r>
              <a:rPr lang="en-US" altLang="zh-CN" dirty="0" err="1"/>
              <a:t>ChangeCipherSpec</a:t>
            </a:r>
            <a:r>
              <a:rPr lang="zh-CN" altLang="en-US" dirty="0"/>
              <a:t>、</a:t>
            </a:r>
            <a:r>
              <a:rPr lang="en-US" altLang="zh-CN" dirty="0"/>
              <a:t>Finished </a:t>
            </a:r>
            <a:r>
              <a:rPr lang="zh-CN" altLang="en-US" dirty="0"/>
              <a:t>两条消息给客户端就可以了</a:t>
            </a:r>
          </a:p>
          <a:p>
            <a:pPr>
              <a:buFont typeface="Arial" panose="020B0604020202020204" pitchFamily="34" charset="0"/>
              <a:buChar char="•"/>
            </a:pPr>
            <a:r>
              <a:rPr lang="zh-CN" altLang="en-US" dirty="0"/>
              <a:t>计算验证过程与前面完全相同</a:t>
            </a:r>
            <a:r>
              <a:rPr lang="en-US" altLang="zh-CN" dirty="0"/>
              <a:t>(</a:t>
            </a:r>
            <a:r>
              <a:rPr lang="zh-CN" altLang="en-US" dirty="0"/>
              <a:t>需要注意：服务器在计算 </a:t>
            </a:r>
            <a:r>
              <a:rPr lang="en-US" altLang="zh-CN" dirty="0" err="1"/>
              <a:t>verify_data</a:t>
            </a:r>
            <a:r>
              <a:rPr lang="en-US" altLang="zh-CN" dirty="0"/>
              <a:t> </a:t>
            </a:r>
            <a:r>
              <a:rPr lang="zh-CN" altLang="en-US" dirty="0"/>
              <a:t>时包括客户端发送的 </a:t>
            </a:r>
            <a:r>
              <a:rPr lang="en-US" altLang="zh-CN" dirty="0"/>
              <a:t>Finished </a:t>
            </a:r>
            <a:r>
              <a:rPr lang="zh-CN" altLang="en-US" dirty="0"/>
              <a:t>消息，该消息是明文形式</a:t>
            </a:r>
            <a:r>
              <a:rPr lang="en-US" altLang="zh-CN" dirty="0"/>
              <a:t>)</a:t>
            </a:r>
          </a:p>
          <a:p>
            <a:pPr>
              <a:buFont typeface="Arial" panose="020B0604020202020204" pitchFamily="34" charset="0"/>
              <a:buChar char="•"/>
            </a:pPr>
            <a:r>
              <a:rPr lang="zh-CN" altLang="en-US" dirty="0"/>
              <a:t>双方的 </a:t>
            </a:r>
            <a:r>
              <a:rPr lang="en-US" altLang="zh-CN" dirty="0"/>
              <a:t>Finished </a:t>
            </a:r>
            <a:r>
              <a:rPr lang="zh-CN" altLang="en-US" dirty="0"/>
              <a:t>都发送完毕，然后各自检查对方的 </a:t>
            </a:r>
            <a:r>
              <a:rPr lang="en-US" altLang="zh-CN" dirty="0"/>
              <a:t>Finished </a:t>
            </a:r>
            <a:r>
              <a:rPr lang="zh-CN" altLang="en-US" dirty="0"/>
              <a:t>消息是否正确，如果都没问题，则可以安全地进行通信</a:t>
            </a:r>
          </a:p>
        </p:txBody>
      </p:sp>
    </p:spTree>
    <p:extLst>
      <p:ext uri="{BB962C8B-B14F-4D97-AF65-F5344CB8AC3E}">
        <p14:creationId xmlns:p14="http://schemas.microsoft.com/office/powerpoint/2010/main" val="133905248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C7F01D3A-3D87-4B73-B47E-6342A1279CEB}"/>
              </a:ext>
            </a:extLst>
          </p:cNvPr>
          <p:cNvPicPr>
            <a:picLocks noChangeAspect="1"/>
          </p:cNvPicPr>
          <p:nvPr/>
        </p:nvPicPr>
        <p:blipFill>
          <a:blip r:embed="rId3"/>
          <a:stretch>
            <a:fillRect/>
          </a:stretch>
        </p:blipFill>
        <p:spPr>
          <a:xfrm>
            <a:off x="3077342" y="309966"/>
            <a:ext cx="6019742" cy="6276813"/>
          </a:xfrm>
          <a:prstGeom prst="rect">
            <a:avLst/>
          </a:prstGeom>
        </p:spPr>
      </p:pic>
      <p:sp>
        <p:nvSpPr>
          <p:cNvPr id="2" name="标题 1">
            <a:extLst>
              <a:ext uri="{FF2B5EF4-FFF2-40B4-BE49-F238E27FC236}">
                <a16:creationId xmlns:a16="http://schemas.microsoft.com/office/drawing/2014/main" id="{D4E5ED78-2BA3-4A8E-871A-82E17AD6EADE}"/>
              </a:ext>
            </a:extLst>
          </p:cNvPr>
          <p:cNvSpPr>
            <a:spLocks noGrp="1"/>
          </p:cNvSpPr>
          <p:nvPr>
            <p:ph type="title"/>
          </p:nvPr>
        </p:nvSpPr>
        <p:spPr>
          <a:xfrm>
            <a:off x="369277" y="516835"/>
            <a:ext cx="2313633" cy="2103875"/>
          </a:xfrm>
        </p:spPr>
        <p:txBody>
          <a:bodyPr>
            <a:normAutofit/>
          </a:bodyPr>
          <a:lstStyle/>
          <a:p>
            <a:r>
              <a:rPr lang="en-US" altLang="zh-CN" sz="3100">
                <a:solidFill>
                  <a:srgbClr val="FFFFFF"/>
                </a:solidFill>
              </a:rPr>
              <a:t>SCP81</a:t>
            </a:r>
            <a:endParaRPr lang="zh-CN" altLang="en-US" sz="3100">
              <a:solidFill>
                <a:srgbClr val="FFFFFF"/>
              </a:solidFill>
            </a:endParaRPr>
          </a:p>
        </p:txBody>
      </p:sp>
      <p:sp>
        <p:nvSpPr>
          <p:cNvPr id="3" name="内容占位符 2">
            <a:extLst>
              <a:ext uri="{FF2B5EF4-FFF2-40B4-BE49-F238E27FC236}">
                <a16:creationId xmlns:a16="http://schemas.microsoft.com/office/drawing/2014/main" id="{2C2E6296-28A2-4CF3-ACA3-903DACCF74E0}"/>
              </a:ext>
            </a:extLst>
          </p:cNvPr>
          <p:cNvSpPr>
            <a:spLocks noGrp="1"/>
          </p:cNvSpPr>
          <p:nvPr>
            <p:ph idx="1"/>
          </p:nvPr>
        </p:nvSpPr>
        <p:spPr>
          <a:xfrm>
            <a:off x="369278" y="2653800"/>
            <a:ext cx="2313633" cy="3335519"/>
          </a:xfrm>
        </p:spPr>
        <p:txBody>
          <a:bodyPr>
            <a:normAutofit/>
          </a:bodyPr>
          <a:lstStyle/>
          <a:p>
            <a:pPr>
              <a:buFont typeface="Arial" panose="020B0604020202020204" pitchFamily="34" charset="0"/>
              <a:buChar char="•"/>
            </a:pPr>
            <a:endParaRPr lang="zh-CN" altLang="en-US" sz="1300">
              <a:solidFill>
                <a:srgbClr val="FFFFFF"/>
              </a:solidFill>
            </a:endParaRPr>
          </a:p>
        </p:txBody>
      </p:sp>
    </p:spTree>
    <p:extLst>
      <p:ext uri="{BB962C8B-B14F-4D97-AF65-F5344CB8AC3E}">
        <p14:creationId xmlns:p14="http://schemas.microsoft.com/office/powerpoint/2010/main" val="290189515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4">
            <a:extLst>
              <a:ext uri="{FF2B5EF4-FFF2-40B4-BE49-F238E27FC236}">
                <a16:creationId xmlns:a16="http://schemas.microsoft.com/office/drawing/2014/main" id="{C36B074B-CA2E-4F67-89F3-1C7D7BAC4958}"/>
              </a:ext>
            </a:extLst>
          </p:cNvPr>
          <p:cNvPicPr>
            <a:picLocks noGrp="1" noChangeAspect="1"/>
          </p:cNvPicPr>
          <p:nvPr>
            <p:ph idx="1"/>
          </p:nvPr>
        </p:nvPicPr>
        <p:blipFill>
          <a:blip r:embed="rId3"/>
          <a:stretch>
            <a:fillRect/>
          </a:stretch>
        </p:blipFill>
        <p:spPr>
          <a:xfrm>
            <a:off x="476592" y="1272522"/>
            <a:ext cx="8187348" cy="2970293"/>
          </a:xfrm>
          <a:prstGeom prst="rect">
            <a:avLst/>
          </a:prstGeom>
        </p:spPr>
      </p:pic>
      <p:sp>
        <p:nvSpPr>
          <p:cNvPr id="2" name="标题 1">
            <a:extLst>
              <a:ext uri="{FF2B5EF4-FFF2-40B4-BE49-F238E27FC236}">
                <a16:creationId xmlns:a16="http://schemas.microsoft.com/office/drawing/2014/main" id="{D4E5ED78-2BA3-4A8E-871A-82E17AD6EADE}"/>
              </a:ext>
            </a:extLst>
          </p:cNvPr>
          <p:cNvSpPr>
            <a:spLocks noGrp="1"/>
          </p:cNvSpPr>
          <p:nvPr>
            <p:ph type="title"/>
          </p:nvPr>
        </p:nvSpPr>
        <p:spPr>
          <a:xfrm>
            <a:off x="475499" y="4550229"/>
            <a:ext cx="8181805" cy="1057655"/>
          </a:xfrm>
        </p:spPr>
        <p:txBody>
          <a:bodyPr vert="horz" lIns="91440" tIns="45720" rIns="91440" bIns="45720" rtlCol="0" anchor="b">
            <a:normAutofit/>
          </a:bodyPr>
          <a:lstStyle/>
          <a:p>
            <a:r>
              <a:rPr lang="en-US" altLang="zh-CN" sz="5200">
                <a:solidFill>
                  <a:schemeClr val="tx1">
                    <a:lumMod val="85000"/>
                    <a:lumOff val="15000"/>
                  </a:schemeClr>
                </a:solidFill>
                <a:latin typeface="+mj-lt"/>
                <a:ea typeface="+mj-ea"/>
              </a:rPr>
              <a:t>SCP81</a:t>
            </a:r>
          </a:p>
        </p:txBody>
      </p:sp>
    </p:spTree>
    <p:extLst>
      <p:ext uri="{BB962C8B-B14F-4D97-AF65-F5344CB8AC3E}">
        <p14:creationId xmlns:p14="http://schemas.microsoft.com/office/powerpoint/2010/main" val="27582014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a:xfrm>
            <a:off x="594360" y="286605"/>
            <a:ext cx="8010144" cy="986020"/>
          </a:xfrm>
        </p:spPr>
        <p:txBody>
          <a:bodyPr>
            <a:noAutofit/>
          </a:bodyPr>
          <a:lstStyle/>
          <a:p>
            <a:r>
              <a:rPr lang="en-US" altLang="zh-CN" sz="3600" dirty="0"/>
              <a:t>Global Platform</a:t>
            </a:r>
            <a:endParaRPr lang="zh-CN" altLang="en-US" sz="3600" dirty="0"/>
          </a:p>
        </p:txBody>
      </p:sp>
      <p:sp>
        <p:nvSpPr>
          <p:cNvPr id="3" name="内容占位符 2">
            <a:extLst>
              <a:ext uri="{FF2B5EF4-FFF2-40B4-BE49-F238E27FC236}">
                <a16:creationId xmlns:a16="http://schemas.microsoft.com/office/drawing/2014/main" id="{A681C9B7-0582-4575-ADAC-EC028907D0A0}"/>
              </a:ext>
            </a:extLst>
          </p:cNvPr>
          <p:cNvSpPr>
            <a:spLocks noGrp="1"/>
          </p:cNvSpPr>
          <p:nvPr>
            <p:ph idx="1"/>
          </p:nvPr>
        </p:nvSpPr>
        <p:spPr>
          <a:xfrm>
            <a:off x="822959" y="1339631"/>
            <a:ext cx="7540456" cy="4886711"/>
          </a:xfrm>
        </p:spPr>
        <p:txBody>
          <a:bodyPr>
            <a:normAutofit/>
          </a:bodyPr>
          <a:lstStyle/>
          <a:p>
            <a:pPr lvl="2"/>
            <a:r>
              <a:rPr lang="en-US" altLang="zh-CN" dirty="0" err="1"/>
              <a:t>GlobalPlatform</a:t>
            </a:r>
            <a:r>
              <a:rPr lang="zh-CN" altLang="en-US" dirty="0"/>
              <a:t>（</a:t>
            </a:r>
            <a:r>
              <a:rPr lang="en-US" altLang="zh-CN" dirty="0"/>
              <a:t>GP</a:t>
            </a:r>
            <a:r>
              <a:rPr lang="zh-CN" altLang="en-US" dirty="0"/>
              <a:t>）是跨行业的国际标准组织，致力于开发、制定并发布安全芯片的技术标准，以促进多应用产业环境的管理及其安全、可互操作的业务部署。</a:t>
            </a:r>
            <a:endParaRPr lang="en-US" altLang="zh-CN" dirty="0"/>
          </a:p>
          <a:p>
            <a:pPr lvl="2"/>
            <a:r>
              <a:rPr lang="en-US" altLang="zh-CN" dirty="0"/>
              <a:t>GP</a:t>
            </a:r>
            <a:r>
              <a:rPr lang="zh-CN" altLang="en-US" dirty="0"/>
              <a:t>的工作重心主要集中在安全单元（</a:t>
            </a:r>
            <a:r>
              <a:rPr lang="en-US" altLang="zh-CN" dirty="0"/>
              <a:t>SE</a:t>
            </a:r>
            <a:r>
              <a:rPr lang="zh-CN" altLang="en-US" dirty="0"/>
              <a:t>）、可信执行环境（</a:t>
            </a:r>
            <a:r>
              <a:rPr lang="en-US" altLang="zh-CN" dirty="0"/>
              <a:t>TEE</a:t>
            </a:r>
            <a:r>
              <a:rPr lang="zh-CN" altLang="en-US" dirty="0"/>
              <a:t>）和移动消息（</a:t>
            </a:r>
            <a:r>
              <a:rPr lang="en-US" altLang="zh-CN" dirty="0"/>
              <a:t>Mobile Messaging</a:t>
            </a:r>
            <a:r>
              <a:rPr lang="zh-CN" altLang="en-US" dirty="0"/>
              <a:t>）等领域，其成熟的技术规范是建立端到端可信业务解决方案的工具，并服务于产业环境的多个成员，支持多种商业模式。</a:t>
            </a:r>
            <a:endParaRPr lang="en-US" altLang="zh-CN" dirty="0"/>
          </a:p>
          <a:p>
            <a:pPr lvl="2"/>
            <a:r>
              <a:rPr lang="en-US" altLang="zh-CN" dirty="0"/>
              <a:t>GP</a:t>
            </a:r>
            <a:r>
              <a:rPr lang="zh-CN" altLang="en-US" dirty="0"/>
              <a:t>是全球基于安全芯片的安全基础设施统一的标准的制定者。</a:t>
            </a:r>
            <a:endParaRPr lang="en-US" altLang="zh-CN" dirty="0"/>
          </a:p>
        </p:txBody>
      </p:sp>
    </p:spTree>
    <p:extLst>
      <p:ext uri="{BB962C8B-B14F-4D97-AF65-F5344CB8AC3E}">
        <p14:creationId xmlns:p14="http://schemas.microsoft.com/office/powerpoint/2010/main" val="285832935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 name="内容占位符 5" descr="图片包含 屏幕截图&#10;&#10;已生成极高可信度的说明">
            <a:extLst>
              <a:ext uri="{FF2B5EF4-FFF2-40B4-BE49-F238E27FC236}">
                <a16:creationId xmlns:a16="http://schemas.microsoft.com/office/drawing/2014/main" id="{60037E7E-5C18-4465-B003-6A64F24C6D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252" y="3301140"/>
            <a:ext cx="8069220" cy="2541804"/>
          </a:xfrm>
          <a:prstGeom prst="rect">
            <a:avLst/>
          </a:prstGeom>
        </p:spPr>
      </p:pic>
      <p:sp>
        <p:nvSpPr>
          <p:cNvPr id="2" name="标题 1">
            <a:extLst>
              <a:ext uri="{FF2B5EF4-FFF2-40B4-BE49-F238E27FC236}">
                <a16:creationId xmlns:a16="http://schemas.microsoft.com/office/drawing/2014/main" id="{D4E5ED78-2BA3-4A8E-871A-82E17AD6EADE}"/>
              </a:ext>
            </a:extLst>
          </p:cNvPr>
          <p:cNvSpPr>
            <a:spLocks noGrp="1"/>
          </p:cNvSpPr>
          <p:nvPr>
            <p:ph type="title"/>
          </p:nvPr>
        </p:nvSpPr>
        <p:spPr>
          <a:xfrm>
            <a:off x="481692" y="642257"/>
            <a:ext cx="2563257" cy="5226837"/>
          </a:xfrm>
        </p:spPr>
        <p:txBody>
          <a:bodyPr vert="horz" lIns="91440" tIns="45720" rIns="91440" bIns="45720" rtlCol="0" anchor="t">
            <a:normAutofit/>
          </a:bodyPr>
          <a:lstStyle/>
          <a:p>
            <a:r>
              <a:rPr lang="en-US" altLang="zh-CN">
                <a:latin typeface="+mj-lt"/>
                <a:ea typeface="+mj-ea"/>
              </a:rPr>
              <a:t>SCP81</a:t>
            </a:r>
          </a:p>
        </p:txBody>
      </p:sp>
      <p:sp>
        <p:nvSpPr>
          <p:cNvPr id="70" name="Content Placeholder 69"/>
          <p:cNvSpPr>
            <a:spLocks noGrp="1"/>
          </p:cNvSpPr>
          <p:nvPr>
            <p:ph idx="1"/>
          </p:nvPr>
        </p:nvSpPr>
        <p:spPr>
          <a:xfrm>
            <a:off x="3535134" y="642257"/>
            <a:ext cx="5135337" cy="1829723"/>
          </a:xfrm>
        </p:spPr>
        <p:txBody>
          <a:bodyPr>
            <a:normAutofit lnSpcReduction="10000"/>
          </a:bodyPr>
          <a:lstStyle/>
          <a:p>
            <a:r>
              <a:rPr lang="en-US" dirty="0"/>
              <a:t>The POST request is used by the Security Domain to fetch remote APDU format strings and to transmit response strings.</a:t>
            </a:r>
          </a:p>
          <a:p>
            <a:endParaRPr lang="en-US" dirty="0"/>
          </a:p>
        </p:txBody>
      </p:sp>
    </p:spTree>
    <p:extLst>
      <p:ext uri="{BB962C8B-B14F-4D97-AF65-F5344CB8AC3E}">
        <p14:creationId xmlns:p14="http://schemas.microsoft.com/office/powerpoint/2010/main" val="60938394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E5ED78-2BA3-4A8E-871A-82E17AD6EADE}"/>
              </a:ext>
            </a:extLst>
          </p:cNvPr>
          <p:cNvSpPr>
            <a:spLocks noGrp="1"/>
          </p:cNvSpPr>
          <p:nvPr>
            <p:ph type="title"/>
          </p:nvPr>
        </p:nvSpPr>
        <p:spPr>
          <a:xfrm>
            <a:off x="481692" y="642257"/>
            <a:ext cx="2563257" cy="5226837"/>
          </a:xfrm>
        </p:spPr>
        <p:txBody>
          <a:bodyPr vert="horz" lIns="91440" tIns="45720" rIns="91440" bIns="45720" rtlCol="0" anchor="t">
            <a:normAutofit/>
          </a:bodyPr>
          <a:lstStyle/>
          <a:p>
            <a:r>
              <a:rPr lang="en-US" altLang="zh-CN">
                <a:latin typeface="+mj-lt"/>
                <a:ea typeface="+mj-ea"/>
              </a:rPr>
              <a:t>SCP81</a:t>
            </a:r>
          </a:p>
        </p:txBody>
      </p:sp>
      <p:sp>
        <p:nvSpPr>
          <p:cNvPr id="70" name="Content Placeholder 69"/>
          <p:cNvSpPr>
            <a:spLocks noGrp="1"/>
          </p:cNvSpPr>
          <p:nvPr>
            <p:ph idx="1"/>
          </p:nvPr>
        </p:nvSpPr>
        <p:spPr>
          <a:xfrm>
            <a:off x="3535134" y="642257"/>
            <a:ext cx="5135337" cy="1829723"/>
          </a:xfrm>
        </p:spPr>
        <p:txBody>
          <a:bodyPr>
            <a:normAutofit fontScale="77500" lnSpcReduction="20000"/>
          </a:bodyPr>
          <a:lstStyle/>
          <a:p>
            <a:r>
              <a:rPr lang="en-US" dirty="0"/>
              <a:t>The POST response is used by the Remote Administration Server to transmit the next remote APDU format string to a Security Domain and possibly to inform about the next URI that must be used to request the following admin command.</a:t>
            </a:r>
          </a:p>
        </p:txBody>
      </p:sp>
      <p:pic>
        <p:nvPicPr>
          <p:cNvPr id="3" name="图片 2">
            <a:extLst>
              <a:ext uri="{FF2B5EF4-FFF2-40B4-BE49-F238E27FC236}">
                <a16:creationId xmlns:a16="http://schemas.microsoft.com/office/drawing/2014/main" id="{637F23E2-F2B7-4A4C-B249-D625DA1AF02E}"/>
              </a:ext>
            </a:extLst>
          </p:cNvPr>
          <p:cNvPicPr>
            <a:picLocks noChangeAspect="1"/>
          </p:cNvPicPr>
          <p:nvPr/>
        </p:nvPicPr>
        <p:blipFill>
          <a:blip r:embed="rId3"/>
          <a:stretch>
            <a:fillRect/>
          </a:stretch>
        </p:blipFill>
        <p:spPr>
          <a:xfrm>
            <a:off x="0" y="3631237"/>
            <a:ext cx="9144000" cy="2369722"/>
          </a:xfrm>
          <a:prstGeom prst="rect">
            <a:avLst/>
          </a:prstGeom>
        </p:spPr>
      </p:pic>
    </p:spTree>
    <p:extLst>
      <p:ext uri="{BB962C8B-B14F-4D97-AF65-F5344CB8AC3E}">
        <p14:creationId xmlns:p14="http://schemas.microsoft.com/office/powerpoint/2010/main" val="16006507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图片 4">
            <a:extLst>
              <a:ext uri="{FF2B5EF4-FFF2-40B4-BE49-F238E27FC236}">
                <a16:creationId xmlns:a16="http://schemas.microsoft.com/office/drawing/2014/main" id="{19F6902B-DC53-424F-8CDC-B49F1B23D1DF}"/>
              </a:ext>
            </a:extLst>
          </p:cNvPr>
          <p:cNvPicPr>
            <a:picLocks noGrp="1" noChangeAspect="1"/>
          </p:cNvPicPr>
          <p:nvPr>
            <p:ph idx="1"/>
          </p:nvPr>
        </p:nvPicPr>
        <p:blipFill>
          <a:blip r:embed="rId3"/>
          <a:stretch>
            <a:fillRect/>
          </a:stretch>
        </p:blipFill>
        <p:spPr>
          <a:xfrm>
            <a:off x="476592" y="640080"/>
            <a:ext cx="7776891" cy="3602736"/>
          </a:xfrm>
          <a:prstGeom prst="rect">
            <a:avLst/>
          </a:prstGeom>
        </p:spPr>
      </p:pic>
      <p:sp>
        <p:nvSpPr>
          <p:cNvPr id="2" name="标题 1">
            <a:extLst>
              <a:ext uri="{FF2B5EF4-FFF2-40B4-BE49-F238E27FC236}">
                <a16:creationId xmlns:a16="http://schemas.microsoft.com/office/drawing/2014/main" id="{D4E5ED78-2BA3-4A8E-871A-82E17AD6EADE}"/>
              </a:ext>
            </a:extLst>
          </p:cNvPr>
          <p:cNvSpPr>
            <a:spLocks noGrp="1"/>
          </p:cNvSpPr>
          <p:nvPr>
            <p:ph type="title"/>
          </p:nvPr>
        </p:nvSpPr>
        <p:spPr>
          <a:xfrm>
            <a:off x="475499" y="4550229"/>
            <a:ext cx="8181805" cy="1057655"/>
          </a:xfrm>
        </p:spPr>
        <p:txBody>
          <a:bodyPr vert="horz" lIns="91440" tIns="45720" rIns="91440" bIns="45720" rtlCol="0" anchor="b">
            <a:normAutofit/>
          </a:bodyPr>
          <a:lstStyle/>
          <a:p>
            <a:r>
              <a:rPr lang="en-US" altLang="zh-CN" sz="5200">
                <a:solidFill>
                  <a:schemeClr val="tx1">
                    <a:lumMod val="85000"/>
                    <a:lumOff val="15000"/>
                  </a:schemeClr>
                </a:solidFill>
                <a:latin typeface="+mj-lt"/>
                <a:ea typeface="+mj-ea"/>
              </a:rPr>
              <a:t>SCP81</a:t>
            </a:r>
          </a:p>
        </p:txBody>
      </p:sp>
    </p:spTree>
    <p:extLst>
      <p:ext uri="{BB962C8B-B14F-4D97-AF65-F5344CB8AC3E}">
        <p14:creationId xmlns:p14="http://schemas.microsoft.com/office/powerpoint/2010/main" val="272373825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4">
            <a:extLst>
              <a:ext uri="{FF2B5EF4-FFF2-40B4-BE49-F238E27FC236}">
                <a16:creationId xmlns:a16="http://schemas.microsoft.com/office/drawing/2014/main" id="{EBD1D677-4156-454E-9D18-06AEF3F00386}"/>
              </a:ext>
            </a:extLst>
          </p:cNvPr>
          <p:cNvPicPr>
            <a:picLocks noGrp="1" noChangeAspect="1"/>
          </p:cNvPicPr>
          <p:nvPr>
            <p:ph idx="1"/>
          </p:nvPr>
        </p:nvPicPr>
        <p:blipFill>
          <a:blip r:embed="rId3"/>
          <a:stretch>
            <a:fillRect/>
          </a:stretch>
        </p:blipFill>
        <p:spPr>
          <a:xfrm>
            <a:off x="476592" y="640080"/>
            <a:ext cx="6568525" cy="3602736"/>
          </a:xfrm>
          <a:prstGeom prst="rect">
            <a:avLst/>
          </a:prstGeom>
        </p:spPr>
      </p:pic>
      <p:sp>
        <p:nvSpPr>
          <p:cNvPr id="2" name="标题 1">
            <a:extLst>
              <a:ext uri="{FF2B5EF4-FFF2-40B4-BE49-F238E27FC236}">
                <a16:creationId xmlns:a16="http://schemas.microsoft.com/office/drawing/2014/main" id="{D4E5ED78-2BA3-4A8E-871A-82E17AD6EADE}"/>
              </a:ext>
            </a:extLst>
          </p:cNvPr>
          <p:cNvSpPr>
            <a:spLocks noGrp="1"/>
          </p:cNvSpPr>
          <p:nvPr>
            <p:ph type="title"/>
          </p:nvPr>
        </p:nvSpPr>
        <p:spPr>
          <a:xfrm>
            <a:off x="475499" y="4550229"/>
            <a:ext cx="8181805" cy="1057655"/>
          </a:xfrm>
        </p:spPr>
        <p:txBody>
          <a:bodyPr vert="horz" lIns="91440" tIns="45720" rIns="91440" bIns="45720" rtlCol="0" anchor="b">
            <a:normAutofit/>
          </a:bodyPr>
          <a:lstStyle/>
          <a:p>
            <a:r>
              <a:rPr lang="en-US" altLang="zh-CN" sz="5200">
                <a:solidFill>
                  <a:schemeClr val="tx1">
                    <a:lumMod val="85000"/>
                    <a:lumOff val="15000"/>
                  </a:schemeClr>
                </a:solidFill>
                <a:latin typeface="+mj-lt"/>
                <a:ea typeface="+mj-ea"/>
              </a:rPr>
              <a:t>SCP81</a:t>
            </a:r>
          </a:p>
        </p:txBody>
      </p:sp>
    </p:spTree>
    <p:extLst>
      <p:ext uri="{BB962C8B-B14F-4D97-AF65-F5344CB8AC3E}">
        <p14:creationId xmlns:p14="http://schemas.microsoft.com/office/powerpoint/2010/main" val="281463117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9A013D59-476D-44C9-AD7E-BE67E86E2A4D}"/>
              </a:ext>
            </a:extLst>
          </p:cNvPr>
          <p:cNvPicPr>
            <a:picLocks noChangeAspect="1"/>
          </p:cNvPicPr>
          <p:nvPr/>
        </p:nvPicPr>
        <p:blipFill>
          <a:blip r:embed="rId3"/>
          <a:stretch>
            <a:fillRect/>
          </a:stretch>
        </p:blipFill>
        <p:spPr>
          <a:xfrm>
            <a:off x="476592" y="708708"/>
            <a:ext cx="8187348" cy="3534107"/>
          </a:xfrm>
          <a:prstGeom prst="rect">
            <a:avLst/>
          </a:prstGeom>
        </p:spPr>
      </p:pic>
      <p:sp>
        <p:nvSpPr>
          <p:cNvPr id="2" name="标题 1">
            <a:extLst>
              <a:ext uri="{FF2B5EF4-FFF2-40B4-BE49-F238E27FC236}">
                <a16:creationId xmlns:a16="http://schemas.microsoft.com/office/drawing/2014/main" id="{D4E5ED78-2BA3-4A8E-871A-82E17AD6EADE}"/>
              </a:ext>
            </a:extLst>
          </p:cNvPr>
          <p:cNvSpPr>
            <a:spLocks noGrp="1"/>
          </p:cNvSpPr>
          <p:nvPr>
            <p:ph type="title"/>
          </p:nvPr>
        </p:nvSpPr>
        <p:spPr>
          <a:xfrm>
            <a:off x="475499" y="4550229"/>
            <a:ext cx="8181805" cy="1057655"/>
          </a:xfrm>
        </p:spPr>
        <p:txBody>
          <a:bodyPr vert="horz" lIns="91440" tIns="45720" rIns="91440" bIns="45720" rtlCol="0" anchor="b">
            <a:normAutofit/>
          </a:bodyPr>
          <a:lstStyle/>
          <a:p>
            <a:r>
              <a:rPr lang="en-US" altLang="zh-CN" sz="5200">
                <a:solidFill>
                  <a:schemeClr val="tx1">
                    <a:lumMod val="85000"/>
                    <a:lumOff val="15000"/>
                  </a:schemeClr>
                </a:solidFill>
                <a:latin typeface="+mj-lt"/>
                <a:ea typeface="+mj-ea"/>
              </a:rPr>
              <a:t>SCP81</a:t>
            </a:r>
          </a:p>
        </p:txBody>
      </p:sp>
      <p:sp>
        <p:nvSpPr>
          <p:cNvPr id="70" name="Content Placeholder 69"/>
          <p:cNvSpPr>
            <a:spLocks noGrp="1"/>
          </p:cNvSpPr>
          <p:nvPr>
            <p:ph idx="1"/>
          </p:nvPr>
        </p:nvSpPr>
        <p:spPr>
          <a:xfrm>
            <a:off x="475499" y="5727515"/>
            <a:ext cx="8193826" cy="515477"/>
          </a:xfrm>
        </p:spPr>
        <p:txBody>
          <a:bodyPr vert="horz" lIns="91440" tIns="45720" rIns="91440" bIns="45720" rtlCol="0">
            <a:normAutofit/>
          </a:bodyPr>
          <a:lstStyle/>
          <a:p>
            <a:pPr marL="0" indent="0">
              <a:lnSpc>
                <a:spcPct val="90000"/>
              </a:lnSpc>
              <a:spcBef>
                <a:spcPts val="1200"/>
              </a:spcBef>
              <a:buNone/>
            </a:pPr>
            <a:r>
              <a:rPr lang="en-US" sz="1700" cap="all" spc="200">
                <a:solidFill>
                  <a:schemeClr val="tx1">
                    <a:lumMod val="85000"/>
                    <a:lumOff val="15000"/>
                  </a:schemeClr>
                </a:solidFill>
                <a:latin typeface="+mj-lt"/>
                <a:ea typeface="+mn-ea"/>
              </a:rPr>
              <a:t>PSK TLS Key Loading with the PUT KEY Command</a:t>
            </a:r>
          </a:p>
        </p:txBody>
      </p:sp>
    </p:spTree>
    <p:extLst>
      <p:ext uri="{BB962C8B-B14F-4D97-AF65-F5344CB8AC3E}">
        <p14:creationId xmlns:p14="http://schemas.microsoft.com/office/powerpoint/2010/main" val="84573784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7C74F5C3-7E02-48F8-AC3E-83DD3CF03C1F}"/>
              </a:ext>
            </a:extLst>
          </p:cNvPr>
          <p:cNvPicPr>
            <a:picLocks noChangeAspect="1"/>
          </p:cNvPicPr>
          <p:nvPr/>
        </p:nvPicPr>
        <p:blipFill>
          <a:blip r:embed="rId3"/>
          <a:stretch>
            <a:fillRect/>
          </a:stretch>
        </p:blipFill>
        <p:spPr>
          <a:xfrm>
            <a:off x="476592" y="970810"/>
            <a:ext cx="8187348" cy="3272005"/>
          </a:xfrm>
          <a:prstGeom prst="rect">
            <a:avLst/>
          </a:prstGeom>
        </p:spPr>
      </p:pic>
      <p:sp>
        <p:nvSpPr>
          <p:cNvPr id="2" name="标题 1">
            <a:extLst>
              <a:ext uri="{FF2B5EF4-FFF2-40B4-BE49-F238E27FC236}">
                <a16:creationId xmlns:a16="http://schemas.microsoft.com/office/drawing/2014/main" id="{D4E5ED78-2BA3-4A8E-871A-82E17AD6EADE}"/>
              </a:ext>
            </a:extLst>
          </p:cNvPr>
          <p:cNvSpPr>
            <a:spLocks noGrp="1"/>
          </p:cNvSpPr>
          <p:nvPr>
            <p:ph type="title"/>
          </p:nvPr>
        </p:nvSpPr>
        <p:spPr>
          <a:xfrm>
            <a:off x="475499" y="4550229"/>
            <a:ext cx="8181805" cy="1057655"/>
          </a:xfrm>
        </p:spPr>
        <p:txBody>
          <a:bodyPr vert="horz" lIns="91440" tIns="45720" rIns="91440" bIns="45720" rtlCol="0" anchor="b">
            <a:normAutofit/>
          </a:bodyPr>
          <a:lstStyle/>
          <a:p>
            <a:r>
              <a:rPr lang="en-US" altLang="zh-CN" sz="5200">
                <a:solidFill>
                  <a:schemeClr val="tx1">
                    <a:lumMod val="85000"/>
                    <a:lumOff val="15000"/>
                  </a:schemeClr>
                </a:solidFill>
                <a:latin typeface="+mj-lt"/>
                <a:ea typeface="+mj-ea"/>
              </a:rPr>
              <a:t>SCP81</a:t>
            </a:r>
          </a:p>
        </p:txBody>
      </p:sp>
      <p:sp>
        <p:nvSpPr>
          <p:cNvPr id="70" name="Content Placeholder 69"/>
          <p:cNvSpPr>
            <a:spLocks noGrp="1"/>
          </p:cNvSpPr>
          <p:nvPr>
            <p:ph idx="1"/>
          </p:nvPr>
        </p:nvSpPr>
        <p:spPr>
          <a:xfrm>
            <a:off x="475499" y="5727515"/>
            <a:ext cx="8193826" cy="515477"/>
          </a:xfrm>
        </p:spPr>
        <p:txBody>
          <a:bodyPr vert="horz" lIns="91440" tIns="45720" rIns="91440" bIns="45720" rtlCol="0">
            <a:normAutofit/>
          </a:bodyPr>
          <a:lstStyle/>
          <a:p>
            <a:pPr marL="0" indent="0">
              <a:lnSpc>
                <a:spcPct val="90000"/>
              </a:lnSpc>
              <a:spcBef>
                <a:spcPts val="1200"/>
              </a:spcBef>
              <a:buNone/>
            </a:pPr>
            <a:r>
              <a:rPr lang="en-US" sz="1700" cap="all" spc="200" dirty="0">
                <a:solidFill>
                  <a:schemeClr val="tx1">
                    <a:lumMod val="85000"/>
                    <a:lumOff val="15000"/>
                  </a:schemeClr>
                </a:solidFill>
                <a:latin typeface="+mj-lt"/>
                <a:ea typeface="+mn-ea"/>
              </a:rPr>
              <a:t>PSK TLS Key Format for the STORE DATA Command</a:t>
            </a:r>
          </a:p>
        </p:txBody>
      </p:sp>
    </p:spTree>
    <p:extLst>
      <p:ext uri="{BB962C8B-B14F-4D97-AF65-F5344CB8AC3E}">
        <p14:creationId xmlns:p14="http://schemas.microsoft.com/office/powerpoint/2010/main" val="241373489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E5ED78-2BA3-4A8E-871A-82E17AD6EADE}"/>
              </a:ext>
            </a:extLst>
          </p:cNvPr>
          <p:cNvSpPr>
            <a:spLocks noGrp="1"/>
          </p:cNvSpPr>
          <p:nvPr>
            <p:ph type="title"/>
          </p:nvPr>
        </p:nvSpPr>
        <p:spPr>
          <a:xfrm>
            <a:off x="898902" y="642258"/>
            <a:ext cx="2146047" cy="667350"/>
          </a:xfrm>
        </p:spPr>
        <p:txBody>
          <a:bodyPr vert="horz" lIns="91440" tIns="45720" rIns="91440" bIns="45720" rtlCol="0" anchor="t">
            <a:normAutofit fontScale="90000"/>
          </a:bodyPr>
          <a:lstStyle/>
          <a:p>
            <a:r>
              <a:rPr lang="en-US" altLang="zh-CN" dirty="0" err="1">
                <a:latin typeface="+mj-lt"/>
                <a:ea typeface="+mj-ea"/>
              </a:rPr>
              <a:t>eUICC</a:t>
            </a:r>
            <a:endParaRPr lang="en-US" altLang="zh-CN" dirty="0">
              <a:latin typeface="+mj-lt"/>
              <a:ea typeface="+mj-ea"/>
            </a:endParaRPr>
          </a:p>
        </p:txBody>
      </p:sp>
      <p:sp>
        <p:nvSpPr>
          <p:cNvPr id="70" name="Content Placeholder 69"/>
          <p:cNvSpPr>
            <a:spLocks noGrp="1"/>
          </p:cNvSpPr>
          <p:nvPr>
            <p:ph idx="1"/>
          </p:nvPr>
        </p:nvSpPr>
        <p:spPr>
          <a:xfrm>
            <a:off x="1048756" y="1629351"/>
            <a:ext cx="7613551" cy="1912012"/>
          </a:xfrm>
        </p:spPr>
        <p:txBody>
          <a:bodyPr>
            <a:normAutofit fontScale="85000" lnSpcReduction="10000"/>
          </a:bodyPr>
          <a:lstStyle/>
          <a:p>
            <a:r>
              <a:rPr lang="en-US" dirty="0"/>
              <a:t> The ISD-R is the representative of the off-card entity SM-SR</a:t>
            </a:r>
          </a:p>
          <a:p>
            <a:r>
              <a:rPr lang="en-US" dirty="0"/>
              <a:t> The ECASD is the representative of the off-card entity CI</a:t>
            </a:r>
          </a:p>
          <a:p>
            <a:r>
              <a:rPr lang="en-US" dirty="0"/>
              <a:t> An ISD-P is the representative of an off-card entity SM-DP. </a:t>
            </a:r>
          </a:p>
          <a:p>
            <a:pPr lvl="1"/>
            <a:r>
              <a:rPr lang="en-US" dirty="0"/>
              <a:t>An </a:t>
            </a:r>
            <a:r>
              <a:rPr lang="en-US" dirty="0" err="1"/>
              <a:t>eUICC</a:t>
            </a:r>
            <a:r>
              <a:rPr lang="en-US" dirty="0"/>
              <a:t> can contain more than one ISD-P</a:t>
            </a:r>
          </a:p>
        </p:txBody>
      </p:sp>
      <p:pic>
        <p:nvPicPr>
          <p:cNvPr id="8" name="图片 7">
            <a:extLst>
              <a:ext uri="{FF2B5EF4-FFF2-40B4-BE49-F238E27FC236}">
                <a16:creationId xmlns:a16="http://schemas.microsoft.com/office/drawing/2014/main" id="{1E07027B-3065-49FF-AACD-28CA4D743265}"/>
              </a:ext>
            </a:extLst>
          </p:cNvPr>
          <p:cNvPicPr>
            <a:picLocks noChangeAspect="1"/>
          </p:cNvPicPr>
          <p:nvPr/>
        </p:nvPicPr>
        <p:blipFill>
          <a:blip r:embed="rId3"/>
          <a:stretch>
            <a:fillRect/>
          </a:stretch>
        </p:blipFill>
        <p:spPr>
          <a:xfrm>
            <a:off x="1598945" y="3698429"/>
            <a:ext cx="5813126" cy="2601632"/>
          </a:xfrm>
          <a:prstGeom prst="rect">
            <a:avLst/>
          </a:prstGeom>
        </p:spPr>
      </p:pic>
    </p:spTree>
    <p:extLst>
      <p:ext uri="{BB962C8B-B14F-4D97-AF65-F5344CB8AC3E}">
        <p14:creationId xmlns:p14="http://schemas.microsoft.com/office/powerpoint/2010/main" val="398422584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27B66EFA-1A59-4489-B5CD-B83B8652B086}"/>
              </a:ext>
            </a:extLst>
          </p:cNvPr>
          <p:cNvPicPr>
            <a:picLocks noChangeAspect="1"/>
          </p:cNvPicPr>
          <p:nvPr/>
        </p:nvPicPr>
        <p:blipFill>
          <a:blip r:embed="rId3"/>
          <a:stretch>
            <a:fillRect/>
          </a:stretch>
        </p:blipFill>
        <p:spPr>
          <a:xfrm>
            <a:off x="677338" y="325467"/>
            <a:ext cx="3922693" cy="5368770"/>
          </a:xfrm>
          <a:prstGeom prst="rect">
            <a:avLst/>
          </a:prstGeom>
        </p:spPr>
      </p:pic>
      <p:sp>
        <p:nvSpPr>
          <p:cNvPr id="2" name="标题 1">
            <a:extLst>
              <a:ext uri="{FF2B5EF4-FFF2-40B4-BE49-F238E27FC236}">
                <a16:creationId xmlns:a16="http://schemas.microsoft.com/office/drawing/2014/main" id="{D4E5ED78-2BA3-4A8E-871A-82E17AD6EADE}"/>
              </a:ext>
            </a:extLst>
          </p:cNvPr>
          <p:cNvSpPr>
            <a:spLocks noGrp="1"/>
          </p:cNvSpPr>
          <p:nvPr>
            <p:ph type="title"/>
          </p:nvPr>
        </p:nvSpPr>
        <p:spPr>
          <a:xfrm>
            <a:off x="5047500" y="639097"/>
            <a:ext cx="3609804" cy="3686015"/>
          </a:xfrm>
        </p:spPr>
        <p:txBody>
          <a:bodyPr vert="horz" lIns="91440" tIns="45720" rIns="91440" bIns="45720" rtlCol="0" anchor="b">
            <a:normAutofit/>
          </a:bodyPr>
          <a:lstStyle/>
          <a:p>
            <a:r>
              <a:rPr lang="en-US" altLang="zh-CN" sz="6800" dirty="0">
                <a:solidFill>
                  <a:schemeClr val="tx1">
                    <a:lumMod val="85000"/>
                    <a:lumOff val="15000"/>
                  </a:schemeClr>
                </a:solidFill>
                <a:latin typeface="+mj-lt"/>
                <a:ea typeface="+mj-ea"/>
              </a:rPr>
              <a:t>Profile Structure</a:t>
            </a:r>
          </a:p>
        </p:txBody>
      </p:sp>
      <p:sp>
        <p:nvSpPr>
          <p:cNvPr id="70" name="Content Placeholder 69"/>
          <p:cNvSpPr>
            <a:spLocks noGrp="1"/>
          </p:cNvSpPr>
          <p:nvPr>
            <p:ph idx="1"/>
          </p:nvPr>
        </p:nvSpPr>
        <p:spPr>
          <a:xfrm>
            <a:off x="5047499" y="4455621"/>
            <a:ext cx="3621826" cy="1238616"/>
          </a:xfrm>
        </p:spPr>
        <p:txBody>
          <a:bodyPr vert="horz" lIns="91440" tIns="45720" rIns="91440" bIns="45720" rtlCol="0">
            <a:normAutofit/>
          </a:bodyPr>
          <a:lstStyle/>
          <a:p>
            <a:pPr marL="0" indent="0">
              <a:lnSpc>
                <a:spcPct val="90000"/>
              </a:lnSpc>
              <a:spcBef>
                <a:spcPts val="1200"/>
              </a:spcBef>
              <a:buNone/>
            </a:pPr>
            <a:r>
              <a:rPr lang="en-US" sz="2400" cap="all" spc="200" dirty="0" err="1">
                <a:solidFill>
                  <a:schemeClr val="tx1">
                    <a:lumMod val="85000"/>
                    <a:lumOff val="15000"/>
                  </a:schemeClr>
                </a:solidFill>
                <a:latin typeface="+mj-lt"/>
                <a:ea typeface="+mn-ea"/>
              </a:rPr>
              <a:t>euICC</a:t>
            </a:r>
            <a:endParaRPr lang="en-US" sz="2400" cap="all" spc="200" dirty="0">
              <a:solidFill>
                <a:schemeClr val="tx1">
                  <a:lumMod val="85000"/>
                  <a:lumOff val="15000"/>
                </a:schemeClr>
              </a:solidFill>
              <a:latin typeface="+mj-lt"/>
              <a:ea typeface="+mn-ea"/>
            </a:endParaRPr>
          </a:p>
        </p:txBody>
      </p:sp>
    </p:spTree>
    <p:extLst>
      <p:ext uri="{BB962C8B-B14F-4D97-AF65-F5344CB8AC3E}">
        <p14:creationId xmlns:p14="http://schemas.microsoft.com/office/powerpoint/2010/main" val="3031303690"/>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E5ED78-2BA3-4A8E-871A-82E17AD6EADE}"/>
              </a:ext>
            </a:extLst>
          </p:cNvPr>
          <p:cNvSpPr>
            <a:spLocks noGrp="1"/>
          </p:cNvSpPr>
          <p:nvPr>
            <p:ph type="title"/>
          </p:nvPr>
        </p:nvSpPr>
        <p:spPr>
          <a:xfrm>
            <a:off x="475499" y="4550229"/>
            <a:ext cx="8181805" cy="1057655"/>
          </a:xfrm>
        </p:spPr>
        <p:txBody>
          <a:bodyPr vert="horz" lIns="91440" tIns="45720" rIns="91440" bIns="45720" rtlCol="0" anchor="b">
            <a:normAutofit/>
          </a:bodyPr>
          <a:lstStyle/>
          <a:p>
            <a:r>
              <a:rPr lang="en-US" altLang="zh-CN" sz="5200" dirty="0">
                <a:solidFill>
                  <a:schemeClr val="tx1">
                    <a:lumMod val="85000"/>
                    <a:lumOff val="15000"/>
                  </a:schemeClr>
                </a:solidFill>
                <a:latin typeface="+mj-lt"/>
                <a:ea typeface="+mj-ea"/>
              </a:rPr>
              <a:t>(SM-SR – ISD-R)</a:t>
            </a:r>
          </a:p>
        </p:txBody>
      </p:sp>
      <p:sp>
        <p:nvSpPr>
          <p:cNvPr id="70" name="Content Placeholder 69"/>
          <p:cNvSpPr>
            <a:spLocks noGrp="1"/>
          </p:cNvSpPr>
          <p:nvPr>
            <p:ph idx="1"/>
          </p:nvPr>
        </p:nvSpPr>
        <p:spPr>
          <a:xfrm>
            <a:off x="475499" y="5727515"/>
            <a:ext cx="8193826" cy="515477"/>
          </a:xfrm>
        </p:spPr>
        <p:txBody>
          <a:bodyPr vert="horz" lIns="91440" tIns="45720" rIns="91440" bIns="45720" rtlCol="0">
            <a:normAutofit/>
          </a:bodyPr>
          <a:lstStyle/>
          <a:p>
            <a:pPr marL="0" indent="0">
              <a:lnSpc>
                <a:spcPct val="90000"/>
              </a:lnSpc>
              <a:spcBef>
                <a:spcPts val="1200"/>
              </a:spcBef>
              <a:buNone/>
            </a:pPr>
            <a:r>
              <a:rPr lang="en-US" sz="1700" cap="all" spc="200" dirty="0">
                <a:solidFill>
                  <a:schemeClr val="tx1">
                    <a:lumMod val="85000"/>
                    <a:lumOff val="15000"/>
                  </a:schemeClr>
                </a:solidFill>
                <a:latin typeface="+mj-lt"/>
                <a:ea typeface="+mn-ea"/>
              </a:rPr>
              <a:t>Secure Channel Between SM-SR and ISD-R</a:t>
            </a:r>
          </a:p>
        </p:txBody>
      </p:sp>
      <p:pic>
        <p:nvPicPr>
          <p:cNvPr id="4" name="图片 3">
            <a:extLst>
              <a:ext uri="{FF2B5EF4-FFF2-40B4-BE49-F238E27FC236}">
                <a16:creationId xmlns:a16="http://schemas.microsoft.com/office/drawing/2014/main" id="{2B8FF9C0-D225-40AD-BDA8-3085A3FD3220}"/>
              </a:ext>
            </a:extLst>
          </p:cNvPr>
          <p:cNvPicPr>
            <a:picLocks noChangeAspect="1"/>
          </p:cNvPicPr>
          <p:nvPr/>
        </p:nvPicPr>
        <p:blipFill>
          <a:blip r:embed="rId3"/>
          <a:stretch>
            <a:fillRect/>
          </a:stretch>
        </p:blipFill>
        <p:spPr>
          <a:xfrm>
            <a:off x="-5599" y="1692108"/>
            <a:ext cx="9144000" cy="2194092"/>
          </a:xfrm>
          <a:prstGeom prst="rect">
            <a:avLst/>
          </a:prstGeom>
        </p:spPr>
      </p:pic>
    </p:spTree>
    <p:extLst>
      <p:ext uri="{BB962C8B-B14F-4D97-AF65-F5344CB8AC3E}">
        <p14:creationId xmlns:p14="http://schemas.microsoft.com/office/powerpoint/2010/main" val="229280823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E5ED78-2BA3-4A8E-871A-82E17AD6EADE}"/>
              </a:ext>
            </a:extLst>
          </p:cNvPr>
          <p:cNvSpPr>
            <a:spLocks noGrp="1"/>
          </p:cNvSpPr>
          <p:nvPr>
            <p:ph type="title"/>
          </p:nvPr>
        </p:nvSpPr>
        <p:spPr>
          <a:xfrm>
            <a:off x="475499" y="4550229"/>
            <a:ext cx="8181805" cy="1057655"/>
          </a:xfrm>
        </p:spPr>
        <p:txBody>
          <a:bodyPr vert="horz" lIns="91440" tIns="45720" rIns="91440" bIns="45720" rtlCol="0" anchor="b">
            <a:normAutofit/>
          </a:bodyPr>
          <a:lstStyle/>
          <a:p>
            <a:r>
              <a:rPr lang="en-US" altLang="zh-CN" sz="5200" dirty="0">
                <a:solidFill>
                  <a:schemeClr val="tx1">
                    <a:lumMod val="85000"/>
                    <a:lumOff val="15000"/>
                  </a:schemeClr>
                </a:solidFill>
                <a:latin typeface="+mj-lt"/>
                <a:ea typeface="+mj-ea"/>
              </a:rPr>
              <a:t>(SM-SP – ISD-P)</a:t>
            </a:r>
          </a:p>
        </p:txBody>
      </p:sp>
      <p:sp>
        <p:nvSpPr>
          <p:cNvPr id="70" name="Content Placeholder 69"/>
          <p:cNvSpPr>
            <a:spLocks noGrp="1"/>
          </p:cNvSpPr>
          <p:nvPr>
            <p:ph idx="1"/>
          </p:nvPr>
        </p:nvSpPr>
        <p:spPr>
          <a:xfrm>
            <a:off x="475499" y="5727515"/>
            <a:ext cx="8193826" cy="515477"/>
          </a:xfrm>
        </p:spPr>
        <p:txBody>
          <a:bodyPr vert="horz" lIns="91440" tIns="45720" rIns="91440" bIns="45720" rtlCol="0">
            <a:normAutofit/>
          </a:bodyPr>
          <a:lstStyle/>
          <a:p>
            <a:pPr marL="0" indent="0">
              <a:lnSpc>
                <a:spcPct val="90000"/>
              </a:lnSpc>
              <a:spcBef>
                <a:spcPts val="1200"/>
              </a:spcBef>
              <a:buNone/>
            </a:pPr>
            <a:r>
              <a:rPr lang="en-US" sz="1700" cap="all" spc="200" dirty="0">
                <a:solidFill>
                  <a:schemeClr val="tx1">
                    <a:lumMod val="85000"/>
                    <a:lumOff val="15000"/>
                  </a:schemeClr>
                </a:solidFill>
                <a:latin typeface="+mj-lt"/>
                <a:ea typeface="+mn-ea"/>
              </a:rPr>
              <a:t>Secure Channel Between SM-DP and ISD-P</a:t>
            </a:r>
          </a:p>
        </p:txBody>
      </p:sp>
      <p:pic>
        <p:nvPicPr>
          <p:cNvPr id="3" name="图片 2">
            <a:extLst>
              <a:ext uri="{FF2B5EF4-FFF2-40B4-BE49-F238E27FC236}">
                <a16:creationId xmlns:a16="http://schemas.microsoft.com/office/drawing/2014/main" id="{FAAD5765-C217-4E49-B8BD-550A5D7F3A10}"/>
              </a:ext>
            </a:extLst>
          </p:cNvPr>
          <p:cNvPicPr>
            <a:picLocks noChangeAspect="1"/>
          </p:cNvPicPr>
          <p:nvPr/>
        </p:nvPicPr>
        <p:blipFill>
          <a:blip r:embed="rId3"/>
          <a:stretch>
            <a:fillRect/>
          </a:stretch>
        </p:blipFill>
        <p:spPr>
          <a:xfrm>
            <a:off x="-5599" y="1524218"/>
            <a:ext cx="9144000" cy="2455966"/>
          </a:xfrm>
          <a:prstGeom prst="rect">
            <a:avLst/>
          </a:prstGeom>
        </p:spPr>
      </p:pic>
    </p:spTree>
    <p:extLst>
      <p:ext uri="{BB962C8B-B14F-4D97-AF65-F5344CB8AC3E}">
        <p14:creationId xmlns:p14="http://schemas.microsoft.com/office/powerpoint/2010/main" val="24190755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a:xfrm>
            <a:off x="594360" y="286605"/>
            <a:ext cx="8010144" cy="986020"/>
          </a:xfrm>
        </p:spPr>
        <p:txBody>
          <a:bodyPr>
            <a:noAutofit/>
          </a:bodyPr>
          <a:lstStyle/>
          <a:p>
            <a:r>
              <a:rPr lang="en-US" altLang="zh-CN" sz="3600" dirty="0"/>
              <a:t>Global Platform</a:t>
            </a:r>
            <a:endParaRPr lang="zh-CN" altLang="en-US" sz="3600" dirty="0"/>
          </a:p>
        </p:txBody>
      </p:sp>
      <p:sp>
        <p:nvSpPr>
          <p:cNvPr id="3" name="内容占位符 2">
            <a:extLst>
              <a:ext uri="{FF2B5EF4-FFF2-40B4-BE49-F238E27FC236}">
                <a16:creationId xmlns:a16="http://schemas.microsoft.com/office/drawing/2014/main" id="{A681C9B7-0582-4575-ADAC-EC028907D0A0}"/>
              </a:ext>
            </a:extLst>
          </p:cNvPr>
          <p:cNvSpPr>
            <a:spLocks noGrp="1"/>
          </p:cNvSpPr>
          <p:nvPr>
            <p:ph idx="1"/>
          </p:nvPr>
        </p:nvSpPr>
        <p:spPr>
          <a:xfrm>
            <a:off x="822959" y="1339631"/>
            <a:ext cx="7540456" cy="4886711"/>
          </a:xfrm>
        </p:spPr>
        <p:txBody>
          <a:bodyPr>
            <a:normAutofit fontScale="77500" lnSpcReduction="20000"/>
          </a:bodyPr>
          <a:lstStyle/>
          <a:p>
            <a:pPr lvl="2"/>
            <a:r>
              <a:rPr lang="en-US" altLang="zh-CN" dirty="0"/>
              <a:t>Global Platform: Card Specification</a:t>
            </a:r>
          </a:p>
          <a:p>
            <a:pPr lvl="3"/>
            <a:r>
              <a:rPr lang="en-US" altLang="zh-CN" dirty="0"/>
              <a:t>System architecture</a:t>
            </a:r>
          </a:p>
          <a:p>
            <a:pPr lvl="3"/>
            <a:r>
              <a:rPr lang="en-US" altLang="zh-CN" dirty="0"/>
              <a:t>Card architecture</a:t>
            </a:r>
          </a:p>
          <a:p>
            <a:pPr lvl="3"/>
            <a:r>
              <a:rPr lang="en-US" altLang="zh-CN" dirty="0"/>
              <a:t>Security architecture</a:t>
            </a:r>
          </a:p>
          <a:p>
            <a:pPr lvl="3"/>
            <a:r>
              <a:rPr lang="en-US" altLang="zh-CN" dirty="0"/>
              <a:t>Life cycle models</a:t>
            </a:r>
          </a:p>
          <a:p>
            <a:pPr lvl="3"/>
            <a:r>
              <a:rPr lang="en-US" altLang="zh-CN" dirty="0"/>
              <a:t>Card manager</a:t>
            </a:r>
          </a:p>
          <a:p>
            <a:pPr lvl="3"/>
            <a:r>
              <a:rPr lang="en-US" altLang="zh-CN" dirty="0"/>
              <a:t>Security domains</a:t>
            </a:r>
          </a:p>
          <a:p>
            <a:pPr lvl="3"/>
            <a:r>
              <a:rPr lang="en-US" altLang="zh-CN" dirty="0"/>
              <a:t>Secure communication</a:t>
            </a:r>
          </a:p>
          <a:p>
            <a:pPr lvl="3"/>
            <a:r>
              <a:rPr lang="en-US" altLang="zh-CN" dirty="0"/>
              <a:t>APDU command reference</a:t>
            </a:r>
          </a:p>
          <a:p>
            <a:pPr lvl="3"/>
            <a:r>
              <a:rPr lang="en-US" altLang="zh-CN" dirty="0"/>
              <a:t>Global platform API</a:t>
            </a:r>
          </a:p>
          <a:p>
            <a:pPr lvl="3"/>
            <a:r>
              <a:rPr lang="en-US" altLang="zh-CN" dirty="0" err="1"/>
              <a:t>Algorighms</a:t>
            </a:r>
            <a:endParaRPr lang="en-US" altLang="zh-CN" dirty="0"/>
          </a:p>
          <a:p>
            <a:pPr lvl="3"/>
            <a:r>
              <a:rPr lang="en-US" altLang="zh-CN" dirty="0"/>
              <a:t>Secure content management: keys, load file Block hash, Token(Delegated Management operation has been authorized), Receipts, DAP </a:t>
            </a:r>
          </a:p>
          <a:p>
            <a:pPr lvl="3"/>
            <a:r>
              <a:rPr lang="en-US" altLang="zh-CN" dirty="0"/>
              <a:t>SCP01 / SCP02 / GP data values and card recognition data</a:t>
            </a:r>
          </a:p>
        </p:txBody>
      </p:sp>
    </p:spTree>
    <p:extLst>
      <p:ext uri="{BB962C8B-B14F-4D97-AF65-F5344CB8AC3E}">
        <p14:creationId xmlns:p14="http://schemas.microsoft.com/office/powerpoint/2010/main" val="309245541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3E3D9DD4-6195-476E-8710-87E33E1E2AD1}"/>
              </a:ext>
            </a:extLst>
          </p:cNvPr>
          <p:cNvPicPr>
            <a:picLocks noChangeAspect="1"/>
          </p:cNvPicPr>
          <p:nvPr/>
        </p:nvPicPr>
        <p:blipFill>
          <a:blip r:embed="rId3"/>
          <a:stretch>
            <a:fillRect/>
          </a:stretch>
        </p:blipFill>
        <p:spPr>
          <a:xfrm>
            <a:off x="179903" y="1979881"/>
            <a:ext cx="8858320" cy="2113148"/>
          </a:xfrm>
          <a:prstGeom prst="rect">
            <a:avLst/>
          </a:prstGeom>
        </p:spPr>
      </p:pic>
      <p:sp>
        <p:nvSpPr>
          <p:cNvPr id="2" name="标题 1">
            <a:extLst>
              <a:ext uri="{FF2B5EF4-FFF2-40B4-BE49-F238E27FC236}">
                <a16:creationId xmlns:a16="http://schemas.microsoft.com/office/drawing/2014/main" id="{D4E5ED78-2BA3-4A8E-871A-82E17AD6EADE}"/>
              </a:ext>
            </a:extLst>
          </p:cNvPr>
          <p:cNvSpPr>
            <a:spLocks noGrp="1"/>
          </p:cNvSpPr>
          <p:nvPr>
            <p:ph type="title"/>
          </p:nvPr>
        </p:nvSpPr>
        <p:spPr>
          <a:xfrm>
            <a:off x="475499" y="4550229"/>
            <a:ext cx="8181805" cy="1057655"/>
          </a:xfrm>
        </p:spPr>
        <p:txBody>
          <a:bodyPr vert="horz" lIns="91440" tIns="45720" rIns="91440" bIns="45720" rtlCol="0" anchor="b">
            <a:normAutofit/>
          </a:bodyPr>
          <a:lstStyle/>
          <a:p>
            <a:r>
              <a:rPr lang="en-US" altLang="zh-CN" sz="5200" dirty="0">
                <a:solidFill>
                  <a:schemeClr val="tx1">
                    <a:lumMod val="85000"/>
                    <a:lumOff val="15000"/>
                  </a:schemeClr>
                </a:solidFill>
                <a:latin typeface="+mj-lt"/>
                <a:ea typeface="+mj-ea"/>
              </a:rPr>
              <a:t>(MNO-</a:t>
            </a:r>
            <a:r>
              <a:rPr lang="en-US" altLang="zh-CN" sz="5200" dirty="0" err="1">
                <a:solidFill>
                  <a:schemeClr val="tx1">
                    <a:lumMod val="85000"/>
                    <a:lumOff val="15000"/>
                  </a:schemeClr>
                </a:solidFill>
                <a:latin typeface="+mj-lt"/>
                <a:ea typeface="+mj-ea"/>
              </a:rPr>
              <a:t>eUICC</a:t>
            </a:r>
            <a:r>
              <a:rPr lang="en-US" altLang="zh-CN" sz="5200" dirty="0">
                <a:solidFill>
                  <a:schemeClr val="tx1">
                    <a:lumMod val="85000"/>
                    <a:lumOff val="15000"/>
                  </a:schemeClr>
                </a:solidFill>
                <a:latin typeface="+mj-lt"/>
                <a:ea typeface="+mj-ea"/>
              </a:rPr>
              <a:t>)</a:t>
            </a:r>
          </a:p>
        </p:txBody>
      </p:sp>
      <p:sp>
        <p:nvSpPr>
          <p:cNvPr id="70" name="Content Placeholder 69"/>
          <p:cNvSpPr>
            <a:spLocks noGrp="1"/>
          </p:cNvSpPr>
          <p:nvPr>
            <p:ph idx="1"/>
          </p:nvPr>
        </p:nvSpPr>
        <p:spPr>
          <a:xfrm>
            <a:off x="475499" y="5727515"/>
            <a:ext cx="8193826" cy="515477"/>
          </a:xfrm>
        </p:spPr>
        <p:txBody>
          <a:bodyPr vert="horz" lIns="91440" tIns="45720" rIns="91440" bIns="45720" rtlCol="0">
            <a:normAutofit/>
          </a:bodyPr>
          <a:lstStyle/>
          <a:p>
            <a:pPr marL="0" indent="0">
              <a:lnSpc>
                <a:spcPct val="90000"/>
              </a:lnSpc>
              <a:spcBef>
                <a:spcPts val="1200"/>
              </a:spcBef>
              <a:buNone/>
            </a:pPr>
            <a:r>
              <a:rPr lang="en-US" sz="1700" cap="all" spc="200" dirty="0">
                <a:solidFill>
                  <a:schemeClr val="tx1">
                    <a:lumMod val="85000"/>
                    <a:lumOff val="15000"/>
                  </a:schemeClr>
                </a:solidFill>
                <a:latin typeface="+mj-lt"/>
                <a:ea typeface="+mn-ea"/>
              </a:rPr>
              <a:t>Secure Channel on ES6 (MNO-</a:t>
            </a:r>
            <a:r>
              <a:rPr lang="en-US" sz="1700" cap="all" spc="200" dirty="0" err="1">
                <a:solidFill>
                  <a:schemeClr val="tx1">
                    <a:lumMod val="85000"/>
                    <a:lumOff val="15000"/>
                  </a:schemeClr>
                </a:solidFill>
                <a:latin typeface="+mj-lt"/>
                <a:ea typeface="+mn-ea"/>
              </a:rPr>
              <a:t>eUICC</a:t>
            </a:r>
            <a:r>
              <a:rPr lang="en-US" sz="1700" cap="all" spc="200" dirty="0">
                <a:solidFill>
                  <a:schemeClr val="tx1">
                    <a:lumMod val="85000"/>
                    <a:lumOff val="15000"/>
                  </a:schemeClr>
                </a:solidFill>
                <a:latin typeface="+mj-lt"/>
                <a:ea typeface="+mn-ea"/>
              </a:rPr>
              <a:t>)</a:t>
            </a:r>
          </a:p>
        </p:txBody>
      </p:sp>
    </p:spTree>
    <p:extLst>
      <p:ext uri="{BB962C8B-B14F-4D97-AF65-F5344CB8AC3E}">
        <p14:creationId xmlns:p14="http://schemas.microsoft.com/office/powerpoint/2010/main" val="388526824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F6DDD0-EBF9-492B-9D9B-380DFA058859}"/>
              </a:ext>
            </a:extLst>
          </p:cNvPr>
          <p:cNvSpPr>
            <a:spLocks noGrp="1"/>
          </p:cNvSpPr>
          <p:nvPr>
            <p:ph type="title"/>
          </p:nvPr>
        </p:nvSpPr>
        <p:spPr/>
        <p:txBody>
          <a:bodyPr/>
          <a:lstStyle/>
          <a:p>
            <a:endParaRPr lang="zh-CN" altLang="en-US" dirty="0"/>
          </a:p>
        </p:txBody>
      </p:sp>
      <p:sp>
        <p:nvSpPr>
          <p:cNvPr id="3" name="内容占位符 2">
            <a:extLst>
              <a:ext uri="{FF2B5EF4-FFF2-40B4-BE49-F238E27FC236}">
                <a16:creationId xmlns:a16="http://schemas.microsoft.com/office/drawing/2014/main" id="{8636EB52-845F-417A-9FD7-13506AE523E5}"/>
              </a:ext>
            </a:extLst>
          </p:cNvPr>
          <p:cNvSpPr>
            <a:spLocks noGrp="1"/>
          </p:cNvSpPr>
          <p:nvPr>
            <p:ph idx="1"/>
          </p:nvPr>
        </p:nvSpPr>
        <p:spPr/>
        <p:txBody>
          <a:bodyPr/>
          <a:lstStyle/>
          <a:p>
            <a:endParaRPr lang="zh-CN" altLang="en-US"/>
          </a:p>
        </p:txBody>
      </p:sp>
    </p:spTree>
    <p:extLst>
      <p:ext uri="{BB962C8B-B14F-4D97-AF65-F5344CB8AC3E}">
        <p14:creationId xmlns:p14="http://schemas.microsoft.com/office/powerpoint/2010/main" val="342417263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p:txBody>
          <a:bodyPr>
            <a:normAutofit/>
          </a:bodyPr>
          <a:lstStyle/>
          <a:p>
            <a:r>
              <a:rPr lang="zh-CN" altLang="en-US" dirty="0"/>
              <a:t>嵌入式软件安全项</a:t>
            </a:r>
          </a:p>
        </p:txBody>
      </p:sp>
      <p:sp>
        <p:nvSpPr>
          <p:cNvPr id="3" name="内容占位符 2">
            <a:extLst>
              <a:ext uri="{FF2B5EF4-FFF2-40B4-BE49-F238E27FC236}">
                <a16:creationId xmlns:a16="http://schemas.microsoft.com/office/drawing/2014/main" id="{A681C9B7-0582-4575-ADAC-EC028907D0A0}"/>
              </a:ext>
            </a:extLst>
          </p:cNvPr>
          <p:cNvSpPr>
            <a:spLocks noGrp="1"/>
          </p:cNvSpPr>
          <p:nvPr>
            <p:ph idx="1"/>
          </p:nvPr>
        </p:nvSpPr>
        <p:spPr>
          <a:xfrm>
            <a:off x="466120" y="1451143"/>
            <a:ext cx="7543801" cy="4886711"/>
          </a:xfrm>
        </p:spPr>
        <p:txBody>
          <a:bodyPr>
            <a:normAutofit fontScale="92500" lnSpcReduction="20000"/>
          </a:bodyPr>
          <a:lstStyle/>
          <a:p>
            <a:pPr lvl="1"/>
            <a:r>
              <a:rPr lang="en-US" altLang="zh-CN" dirty="0"/>
              <a:t>1 </a:t>
            </a:r>
            <a:r>
              <a:rPr lang="zh-CN" altLang="en-US" dirty="0"/>
              <a:t>安全审计</a:t>
            </a:r>
          </a:p>
          <a:p>
            <a:pPr lvl="1"/>
            <a:r>
              <a:rPr lang="en-US" altLang="zh-CN" dirty="0"/>
              <a:t>2 </a:t>
            </a:r>
            <a:r>
              <a:rPr lang="zh-CN" altLang="en-US" dirty="0"/>
              <a:t>数据空间暴力破解</a:t>
            </a:r>
          </a:p>
          <a:p>
            <a:pPr lvl="1"/>
            <a:r>
              <a:rPr lang="en-US" altLang="zh-CN" dirty="0"/>
              <a:t>3 </a:t>
            </a:r>
            <a:r>
              <a:rPr lang="zh-CN" altLang="en-US" dirty="0"/>
              <a:t>密钥功能</a:t>
            </a:r>
          </a:p>
          <a:p>
            <a:pPr lvl="1"/>
            <a:r>
              <a:rPr lang="en-US" altLang="zh-CN" dirty="0"/>
              <a:t>4 </a:t>
            </a:r>
            <a:r>
              <a:rPr lang="zh-CN" altLang="en-US" dirty="0"/>
              <a:t>数据传输保护</a:t>
            </a:r>
          </a:p>
          <a:p>
            <a:pPr lvl="1"/>
            <a:r>
              <a:rPr lang="en-US" altLang="zh-CN" dirty="0"/>
              <a:t>5 </a:t>
            </a:r>
            <a:r>
              <a:rPr lang="zh-CN" altLang="en-US" dirty="0"/>
              <a:t>数据访问控制</a:t>
            </a:r>
          </a:p>
          <a:p>
            <a:pPr lvl="1"/>
            <a:r>
              <a:rPr lang="en-US" altLang="zh-CN" dirty="0"/>
              <a:t>6 </a:t>
            </a:r>
            <a:r>
              <a:rPr lang="zh-CN" altLang="en-US" dirty="0"/>
              <a:t>环境压力</a:t>
            </a:r>
          </a:p>
          <a:p>
            <a:pPr lvl="1"/>
            <a:r>
              <a:rPr lang="en-US" altLang="zh-CN" dirty="0"/>
              <a:t>7 </a:t>
            </a:r>
            <a:r>
              <a:rPr lang="zh-CN" altLang="en-US" dirty="0"/>
              <a:t>文件结构控制</a:t>
            </a:r>
          </a:p>
          <a:p>
            <a:pPr lvl="1"/>
            <a:r>
              <a:rPr lang="en-US" altLang="zh-CN" dirty="0"/>
              <a:t>8 </a:t>
            </a:r>
            <a:r>
              <a:rPr lang="zh-CN" altLang="en-US" dirty="0"/>
              <a:t>错误注入</a:t>
            </a:r>
          </a:p>
          <a:p>
            <a:pPr lvl="1"/>
            <a:r>
              <a:rPr lang="en-US" altLang="zh-CN" dirty="0"/>
              <a:t>9 </a:t>
            </a:r>
            <a:r>
              <a:rPr lang="zh-CN" altLang="en-US" dirty="0"/>
              <a:t>信息泄露</a:t>
            </a:r>
          </a:p>
          <a:p>
            <a:pPr lvl="1"/>
            <a:r>
              <a:rPr lang="en-US" altLang="zh-CN" dirty="0"/>
              <a:t>10 </a:t>
            </a:r>
            <a:r>
              <a:rPr lang="zh-CN" altLang="en-US" dirty="0"/>
              <a:t>嵌入式软件</a:t>
            </a:r>
            <a:r>
              <a:rPr lang="en-US" altLang="zh-CN" dirty="0"/>
              <a:t>ID</a:t>
            </a:r>
          </a:p>
          <a:p>
            <a:pPr lvl="1"/>
            <a:endParaRPr lang="zh-CN" altLang="en-US" dirty="0"/>
          </a:p>
        </p:txBody>
      </p:sp>
      <p:sp>
        <p:nvSpPr>
          <p:cNvPr id="4" name="内容占位符 2">
            <a:extLst>
              <a:ext uri="{FF2B5EF4-FFF2-40B4-BE49-F238E27FC236}">
                <a16:creationId xmlns:a16="http://schemas.microsoft.com/office/drawing/2014/main" id="{A12680BF-F72C-49E1-A3A0-89BBF60B7C57}"/>
              </a:ext>
            </a:extLst>
          </p:cNvPr>
          <p:cNvSpPr txBox="1">
            <a:spLocks/>
          </p:cNvSpPr>
          <p:nvPr/>
        </p:nvSpPr>
        <p:spPr>
          <a:xfrm>
            <a:off x="3918395" y="1588921"/>
            <a:ext cx="7543801" cy="4886711"/>
          </a:xfrm>
          <a:prstGeom prst="rect">
            <a:avLst/>
          </a:prstGeom>
        </p:spPr>
        <p:txBody>
          <a:bodyPr vert="horz" lIns="0" tIns="45720" rIns="0" bIns="45720" rtlCol="0">
            <a:normAutofit/>
          </a:bodyPr>
          <a:lstStyle>
            <a:lvl1pPr marL="91440" indent="-91440" algn="l" defTabSz="914400" rtl="0" eaLnBrk="1" latinLnBrk="0" hangingPunct="1">
              <a:lnSpc>
                <a:spcPct val="150000"/>
              </a:lnSpc>
              <a:spcBef>
                <a:spcPts val="6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黑体" panose="02010609060101010101" pitchFamily="49" charset="-122"/>
                <a:ea typeface="黑体" panose="02010609060101010101" pitchFamily="49" charset="-122"/>
                <a:cs typeface="+mn-cs"/>
              </a:defRPr>
            </a:lvl1pPr>
            <a:lvl2pPr marL="384048" indent="-182880" algn="l" defTabSz="914400" rtl="0" eaLnBrk="1" latinLnBrk="0" hangingPunct="1">
              <a:lnSpc>
                <a:spcPct val="150000"/>
              </a:lnSpc>
              <a:spcBef>
                <a:spcPts val="600"/>
              </a:spcBef>
              <a:spcAft>
                <a:spcPts val="400"/>
              </a:spcAft>
              <a:buClr>
                <a:schemeClr val="accent1"/>
              </a:buClr>
              <a:buFont typeface="Calibri" pitchFamily="34" charset="0"/>
              <a:buChar char="◦"/>
              <a:defRPr sz="1800" kern="1200">
                <a:solidFill>
                  <a:schemeClr val="tx1">
                    <a:lumMod val="75000"/>
                    <a:lumOff val="25000"/>
                  </a:schemeClr>
                </a:solidFill>
                <a:latin typeface="幼圆" panose="02010509060101010101" pitchFamily="49" charset="-122"/>
                <a:ea typeface="幼圆" panose="02010509060101010101" pitchFamily="49" charset="-122"/>
                <a:cs typeface="+mn-cs"/>
              </a:defRPr>
            </a:lvl2pPr>
            <a:lvl3pPr marL="566928" indent="-182880" algn="l" defTabSz="914400" rtl="0" eaLnBrk="1" latinLnBrk="0" hangingPunct="1">
              <a:lnSpc>
                <a:spcPct val="150000"/>
              </a:lnSpc>
              <a:spcBef>
                <a:spcPts val="600"/>
              </a:spcBef>
              <a:spcAft>
                <a:spcPts val="400"/>
              </a:spcAft>
              <a:buClr>
                <a:schemeClr val="accent1"/>
              </a:buClr>
              <a:buFont typeface="Calibri" pitchFamily="34" charset="0"/>
              <a:buChar char="◦"/>
              <a:defRPr sz="1400" kern="1200">
                <a:solidFill>
                  <a:schemeClr val="tx1">
                    <a:lumMod val="75000"/>
                    <a:lumOff val="25000"/>
                  </a:schemeClr>
                </a:solidFill>
                <a:latin typeface="楷体" panose="02010609060101010101" pitchFamily="49" charset="-122"/>
                <a:ea typeface="楷体" panose="02010609060101010101" pitchFamily="49" charset="-122"/>
                <a:cs typeface="+mn-cs"/>
              </a:defRPr>
            </a:lvl3pPr>
            <a:lvl4pPr marL="749808" indent="-182880" algn="l" defTabSz="914400" rtl="0" eaLnBrk="1" latinLnBrk="0" hangingPunct="1">
              <a:lnSpc>
                <a:spcPct val="150000"/>
              </a:lnSpc>
              <a:spcBef>
                <a:spcPts val="600"/>
              </a:spcBef>
              <a:spcAft>
                <a:spcPts val="400"/>
              </a:spcAft>
              <a:buClr>
                <a:schemeClr val="accent1"/>
              </a:buClr>
              <a:buFont typeface="Calibri" pitchFamily="34" charset="0"/>
              <a:buChar char="◦"/>
              <a:defRPr sz="1400" kern="1200">
                <a:solidFill>
                  <a:schemeClr val="tx1">
                    <a:lumMod val="75000"/>
                    <a:lumOff val="25000"/>
                  </a:schemeClr>
                </a:solidFill>
                <a:latin typeface="楷体" panose="02010609060101010101" pitchFamily="49" charset="-122"/>
                <a:ea typeface="楷体" panose="02010609060101010101" pitchFamily="49" charset="-122"/>
                <a:cs typeface="+mn-cs"/>
              </a:defRPr>
            </a:lvl4pPr>
            <a:lvl5pPr marL="932688" indent="-182880" algn="l" defTabSz="914400" rtl="0" eaLnBrk="1" latinLnBrk="0" hangingPunct="1">
              <a:lnSpc>
                <a:spcPct val="150000"/>
              </a:lnSpc>
              <a:spcBef>
                <a:spcPts val="600"/>
              </a:spcBef>
              <a:spcAft>
                <a:spcPts val="400"/>
              </a:spcAft>
              <a:buClr>
                <a:schemeClr val="accent1"/>
              </a:buClr>
              <a:buFont typeface="Calibri" pitchFamily="34" charset="0"/>
              <a:buChar char="◦"/>
              <a:defRPr sz="1400" kern="1200">
                <a:solidFill>
                  <a:schemeClr val="tx1">
                    <a:lumMod val="75000"/>
                    <a:lumOff val="25000"/>
                  </a:schemeClr>
                </a:solidFill>
                <a:latin typeface="楷体" panose="02010609060101010101" pitchFamily="49" charset="-122"/>
                <a:ea typeface="楷体" panose="02010609060101010101" pitchFamily="49" charset="-122"/>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lvl="1"/>
            <a:r>
              <a:rPr lang="en-US" altLang="zh-CN" dirty="0"/>
              <a:t>11 </a:t>
            </a:r>
            <a:r>
              <a:rPr lang="zh-CN" altLang="en-US" dirty="0"/>
              <a:t>初始状态</a:t>
            </a:r>
          </a:p>
          <a:p>
            <a:pPr lvl="1"/>
            <a:r>
              <a:rPr lang="en-US" altLang="zh-CN" dirty="0"/>
              <a:t>12 </a:t>
            </a:r>
            <a:r>
              <a:rPr lang="zh-CN" altLang="en-US" dirty="0"/>
              <a:t>生命周期功能</a:t>
            </a:r>
          </a:p>
          <a:p>
            <a:pPr lvl="1"/>
            <a:r>
              <a:rPr lang="en-US" altLang="zh-CN" dirty="0"/>
              <a:t>13 </a:t>
            </a:r>
            <a:r>
              <a:rPr lang="zh-CN" altLang="en-US" dirty="0"/>
              <a:t>逻辑保护</a:t>
            </a:r>
          </a:p>
          <a:p>
            <a:pPr lvl="1"/>
            <a:r>
              <a:rPr lang="en-US" altLang="zh-CN" dirty="0"/>
              <a:t>14 </a:t>
            </a:r>
            <a:r>
              <a:rPr lang="zh-CN" altLang="en-US" dirty="0"/>
              <a:t>多应用</a:t>
            </a:r>
          </a:p>
          <a:p>
            <a:pPr lvl="1"/>
            <a:r>
              <a:rPr lang="en-US" altLang="zh-CN" dirty="0"/>
              <a:t>15 </a:t>
            </a:r>
            <a:r>
              <a:rPr lang="zh-CN" altLang="en-US" dirty="0"/>
              <a:t>物理防护</a:t>
            </a:r>
          </a:p>
          <a:p>
            <a:pPr lvl="1"/>
            <a:r>
              <a:rPr lang="en-US" altLang="zh-CN" dirty="0"/>
              <a:t>16 </a:t>
            </a:r>
            <a:r>
              <a:rPr lang="zh-CN" altLang="en-US" dirty="0"/>
              <a:t>重放</a:t>
            </a:r>
          </a:p>
          <a:p>
            <a:pPr lvl="1"/>
            <a:r>
              <a:rPr lang="en-US" altLang="zh-CN" dirty="0"/>
              <a:t>17 </a:t>
            </a:r>
            <a:r>
              <a:rPr lang="zh-CN" altLang="en-US" dirty="0"/>
              <a:t>安全通讯</a:t>
            </a:r>
          </a:p>
          <a:p>
            <a:pPr lvl="1"/>
            <a:r>
              <a:rPr lang="en-US" altLang="zh-CN" dirty="0"/>
              <a:t>18 </a:t>
            </a:r>
            <a:r>
              <a:rPr lang="zh-CN" altLang="en-US" dirty="0"/>
              <a:t>启动序列</a:t>
            </a:r>
          </a:p>
          <a:p>
            <a:pPr lvl="1"/>
            <a:r>
              <a:rPr lang="en-US" altLang="zh-CN" dirty="0"/>
              <a:t>19 </a:t>
            </a:r>
            <a:r>
              <a:rPr lang="zh-CN" altLang="en-US" dirty="0"/>
              <a:t>多次重复操作</a:t>
            </a:r>
          </a:p>
        </p:txBody>
      </p:sp>
    </p:spTree>
    <p:extLst>
      <p:ext uri="{BB962C8B-B14F-4D97-AF65-F5344CB8AC3E}">
        <p14:creationId xmlns:p14="http://schemas.microsoft.com/office/powerpoint/2010/main" val="300950267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p:txBody>
          <a:bodyPr>
            <a:normAutofit/>
          </a:bodyPr>
          <a:lstStyle/>
          <a:p>
            <a:r>
              <a:rPr lang="zh-CN" altLang="en-US" dirty="0"/>
              <a:t>嵌入式软件安全项目列表</a:t>
            </a:r>
          </a:p>
        </p:txBody>
      </p:sp>
      <p:sp>
        <p:nvSpPr>
          <p:cNvPr id="3" name="内容占位符 2">
            <a:extLst>
              <a:ext uri="{FF2B5EF4-FFF2-40B4-BE49-F238E27FC236}">
                <a16:creationId xmlns:a16="http://schemas.microsoft.com/office/drawing/2014/main" id="{A681C9B7-0582-4575-ADAC-EC028907D0A0}"/>
              </a:ext>
            </a:extLst>
          </p:cNvPr>
          <p:cNvSpPr>
            <a:spLocks noGrp="1"/>
          </p:cNvSpPr>
          <p:nvPr>
            <p:ph idx="1"/>
          </p:nvPr>
        </p:nvSpPr>
        <p:spPr/>
        <p:txBody>
          <a:bodyPr>
            <a:normAutofit/>
          </a:bodyPr>
          <a:lstStyle/>
          <a:p>
            <a:pPr lvl="1"/>
            <a:r>
              <a:rPr lang="en-US" altLang="zh-CN" dirty="0"/>
              <a:t>1 </a:t>
            </a:r>
            <a:r>
              <a:rPr lang="zh-CN" altLang="en-US" dirty="0"/>
              <a:t>安全审计</a:t>
            </a:r>
          </a:p>
          <a:p>
            <a:pPr lvl="2"/>
            <a:r>
              <a:rPr lang="zh-CN" altLang="en-US" dirty="0"/>
              <a:t>嵌入式软件应提供方法来记录安全相关的事件，以便帮助管理者发现潜在的攻击和由于嵌入式软件的安全特性的错误配置使之陷入易被攻击的状态。</a:t>
            </a:r>
          </a:p>
          <a:p>
            <a:pPr lvl="2"/>
            <a:r>
              <a:rPr lang="zh-CN" altLang="en-US" dirty="0"/>
              <a:t>审计功能给嵌入式软件管理者提供一个机会回顾之前的操作信息以确定嵌入式软件是否受到一系列的攻击；</a:t>
            </a:r>
            <a:endParaRPr lang="en-US" altLang="zh-CN" dirty="0"/>
          </a:p>
          <a:p>
            <a:pPr lvl="2"/>
            <a:r>
              <a:rPr lang="zh-CN" altLang="en-US" dirty="0"/>
              <a:t>这些数据提供潜在系统攻击的早期的指示以便准备适当的响应；</a:t>
            </a:r>
            <a:endParaRPr lang="en-US" altLang="zh-CN" dirty="0"/>
          </a:p>
          <a:p>
            <a:pPr lvl="2"/>
            <a:r>
              <a:rPr lang="zh-CN" altLang="en-US" dirty="0"/>
              <a:t>这些记录数据可能包括芯片和操作系统的详细的历史信息，还有一些操作信息如开启和关闭环境传感器，</a:t>
            </a:r>
            <a:r>
              <a:rPr lang="en-US" altLang="zh-CN" dirty="0"/>
              <a:t>checksum </a:t>
            </a:r>
            <a:r>
              <a:rPr lang="zh-CN" altLang="en-US" dirty="0"/>
              <a:t>校验失败，装载和删除应用等。</a:t>
            </a:r>
          </a:p>
        </p:txBody>
      </p:sp>
    </p:spTree>
    <p:extLst>
      <p:ext uri="{BB962C8B-B14F-4D97-AF65-F5344CB8AC3E}">
        <p14:creationId xmlns:p14="http://schemas.microsoft.com/office/powerpoint/2010/main" val="240797301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p:txBody>
          <a:bodyPr>
            <a:normAutofit/>
          </a:bodyPr>
          <a:lstStyle/>
          <a:p>
            <a:r>
              <a:rPr lang="zh-CN" altLang="en-US" dirty="0"/>
              <a:t>嵌入式软件安全项目列表</a:t>
            </a:r>
          </a:p>
        </p:txBody>
      </p:sp>
      <p:sp>
        <p:nvSpPr>
          <p:cNvPr id="3" name="内容占位符 2">
            <a:extLst>
              <a:ext uri="{FF2B5EF4-FFF2-40B4-BE49-F238E27FC236}">
                <a16:creationId xmlns:a16="http://schemas.microsoft.com/office/drawing/2014/main" id="{A681C9B7-0582-4575-ADAC-EC028907D0A0}"/>
              </a:ext>
            </a:extLst>
          </p:cNvPr>
          <p:cNvSpPr>
            <a:spLocks noGrp="1"/>
          </p:cNvSpPr>
          <p:nvPr>
            <p:ph idx="1"/>
          </p:nvPr>
        </p:nvSpPr>
        <p:spPr/>
        <p:txBody>
          <a:bodyPr>
            <a:normAutofit/>
          </a:bodyPr>
          <a:lstStyle/>
          <a:p>
            <a:pPr lvl="1"/>
            <a:r>
              <a:rPr lang="en-US" altLang="zh-CN" dirty="0"/>
              <a:t>2 </a:t>
            </a:r>
            <a:r>
              <a:rPr lang="zh-CN" altLang="en-US" dirty="0"/>
              <a:t>数据空间暴力破解</a:t>
            </a:r>
          </a:p>
          <a:p>
            <a:pPr lvl="2"/>
            <a:r>
              <a:rPr lang="zh-CN" altLang="en-US" dirty="0"/>
              <a:t>对于可能被未授权主体搜索的数据和文件应被保护防止多次重复的进入；</a:t>
            </a:r>
          </a:p>
          <a:p>
            <a:pPr lvl="2"/>
            <a:r>
              <a:rPr lang="zh-CN" altLang="en-US" dirty="0"/>
              <a:t>嵌入式软件可能会被多次重复的读命令，强力尝试获得安全信息。嵌入式软件必须具有防止这种攻击的机制。</a:t>
            </a:r>
          </a:p>
        </p:txBody>
      </p:sp>
    </p:spTree>
    <p:extLst>
      <p:ext uri="{BB962C8B-B14F-4D97-AF65-F5344CB8AC3E}">
        <p14:creationId xmlns:p14="http://schemas.microsoft.com/office/powerpoint/2010/main" val="381904115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p:txBody>
          <a:bodyPr>
            <a:normAutofit/>
          </a:bodyPr>
          <a:lstStyle/>
          <a:p>
            <a:r>
              <a:rPr lang="zh-CN" altLang="en-US" dirty="0"/>
              <a:t>嵌入式软件安全项目列表</a:t>
            </a:r>
          </a:p>
        </p:txBody>
      </p:sp>
      <p:sp>
        <p:nvSpPr>
          <p:cNvPr id="3" name="内容占位符 2">
            <a:extLst>
              <a:ext uri="{FF2B5EF4-FFF2-40B4-BE49-F238E27FC236}">
                <a16:creationId xmlns:a16="http://schemas.microsoft.com/office/drawing/2014/main" id="{A681C9B7-0582-4575-ADAC-EC028907D0A0}"/>
              </a:ext>
            </a:extLst>
          </p:cNvPr>
          <p:cNvSpPr>
            <a:spLocks noGrp="1"/>
          </p:cNvSpPr>
          <p:nvPr>
            <p:ph idx="1"/>
          </p:nvPr>
        </p:nvSpPr>
        <p:spPr/>
        <p:txBody>
          <a:bodyPr>
            <a:normAutofit/>
          </a:bodyPr>
          <a:lstStyle/>
          <a:p>
            <a:pPr lvl="1"/>
            <a:r>
              <a:rPr lang="en-US" altLang="zh-CN" dirty="0"/>
              <a:t>3 </a:t>
            </a:r>
            <a:r>
              <a:rPr lang="zh-CN" altLang="en-US" dirty="0"/>
              <a:t>密钥功能</a:t>
            </a:r>
          </a:p>
          <a:p>
            <a:pPr lvl="2"/>
            <a:r>
              <a:rPr lang="zh-CN" altLang="en-US" dirty="0"/>
              <a:t>嵌入式软件必须以一个安全的方式支持密钥功能。</a:t>
            </a:r>
          </a:p>
          <a:p>
            <a:pPr lvl="2"/>
            <a:r>
              <a:rPr lang="zh-CN" altLang="en-US" dirty="0"/>
              <a:t>嵌入式软件应该按照已经建立的密钥使用规则和标准执行密钥的相关操作，以</a:t>
            </a:r>
          </a:p>
          <a:p>
            <a:pPr lvl="2"/>
            <a:r>
              <a:rPr lang="zh-CN" altLang="en-US" dirty="0"/>
              <a:t>保持基础密钥功能的安全水准。</a:t>
            </a:r>
          </a:p>
        </p:txBody>
      </p:sp>
    </p:spTree>
    <p:extLst>
      <p:ext uri="{BB962C8B-B14F-4D97-AF65-F5344CB8AC3E}">
        <p14:creationId xmlns:p14="http://schemas.microsoft.com/office/powerpoint/2010/main" val="156244916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p:txBody>
          <a:bodyPr>
            <a:normAutofit/>
          </a:bodyPr>
          <a:lstStyle/>
          <a:p>
            <a:r>
              <a:rPr lang="zh-CN" altLang="en-US" dirty="0"/>
              <a:t>嵌入式软件安全项目列表</a:t>
            </a:r>
          </a:p>
        </p:txBody>
      </p:sp>
      <p:sp>
        <p:nvSpPr>
          <p:cNvPr id="3" name="内容占位符 2">
            <a:extLst>
              <a:ext uri="{FF2B5EF4-FFF2-40B4-BE49-F238E27FC236}">
                <a16:creationId xmlns:a16="http://schemas.microsoft.com/office/drawing/2014/main" id="{A681C9B7-0582-4575-ADAC-EC028907D0A0}"/>
              </a:ext>
            </a:extLst>
          </p:cNvPr>
          <p:cNvSpPr>
            <a:spLocks noGrp="1"/>
          </p:cNvSpPr>
          <p:nvPr>
            <p:ph idx="1"/>
          </p:nvPr>
        </p:nvSpPr>
        <p:spPr/>
        <p:txBody>
          <a:bodyPr>
            <a:normAutofit/>
          </a:bodyPr>
          <a:lstStyle/>
          <a:p>
            <a:pPr lvl="1"/>
            <a:r>
              <a:rPr lang="en-US" altLang="zh-CN" dirty="0"/>
              <a:t>4 </a:t>
            </a:r>
            <a:r>
              <a:rPr lang="zh-CN" altLang="en-US" dirty="0"/>
              <a:t>数据传输保护</a:t>
            </a:r>
          </a:p>
          <a:p>
            <a:pPr lvl="2"/>
            <a:r>
              <a:rPr lang="zh-CN" altLang="en-US" dirty="0"/>
              <a:t>嵌入式软件必须对芯片各个模块传输的格式化数据有一致的要求。</a:t>
            </a:r>
          </a:p>
          <a:p>
            <a:pPr lvl="2"/>
            <a:r>
              <a:rPr lang="zh-CN" altLang="en-US" dirty="0"/>
              <a:t>嵌入式软件必须能够保证针对数据传输功能的探针攻击获取的信息不会比通过存储位置探针攻击获取的信息更多。</a:t>
            </a:r>
          </a:p>
        </p:txBody>
      </p:sp>
    </p:spTree>
    <p:extLst>
      <p:ext uri="{BB962C8B-B14F-4D97-AF65-F5344CB8AC3E}">
        <p14:creationId xmlns:p14="http://schemas.microsoft.com/office/powerpoint/2010/main" val="110453629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p:txBody>
          <a:bodyPr>
            <a:normAutofit/>
          </a:bodyPr>
          <a:lstStyle/>
          <a:p>
            <a:r>
              <a:rPr lang="zh-CN" altLang="en-US" dirty="0"/>
              <a:t>嵌入式软件安全项目列表</a:t>
            </a:r>
          </a:p>
        </p:txBody>
      </p:sp>
      <p:sp>
        <p:nvSpPr>
          <p:cNvPr id="3" name="内容占位符 2">
            <a:extLst>
              <a:ext uri="{FF2B5EF4-FFF2-40B4-BE49-F238E27FC236}">
                <a16:creationId xmlns:a16="http://schemas.microsoft.com/office/drawing/2014/main" id="{A681C9B7-0582-4575-ADAC-EC028907D0A0}"/>
              </a:ext>
            </a:extLst>
          </p:cNvPr>
          <p:cNvSpPr>
            <a:spLocks noGrp="1"/>
          </p:cNvSpPr>
          <p:nvPr>
            <p:ph idx="1"/>
          </p:nvPr>
        </p:nvSpPr>
        <p:spPr/>
        <p:txBody>
          <a:bodyPr>
            <a:normAutofit/>
          </a:bodyPr>
          <a:lstStyle/>
          <a:p>
            <a:pPr lvl="1"/>
            <a:r>
              <a:rPr lang="en-US" altLang="zh-CN" dirty="0"/>
              <a:t>5 </a:t>
            </a:r>
            <a:r>
              <a:rPr lang="zh-CN" altLang="en-US" dirty="0"/>
              <a:t>数据访问控制</a:t>
            </a:r>
          </a:p>
          <a:p>
            <a:pPr lvl="2"/>
            <a:r>
              <a:rPr lang="zh-CN" altLang="en-US" dirty="0"/>
              <a:t>嵌入式软件必须基于个体用户和识别的用户群为它的用户依据相关应用</a:t>
            </a:r>
            <a:r>
              <a:rPr lang="en-US" altLang="zh-CN" dirty="0"/>
              <a:t>/</a:t>
            </a:r>
            <a:r>
              <a:rPr lang="zh-CN" altLang="en-US" dirty="0"/>
              <a:t>平台规定的规则提供属于用户或用户负责的对象和资源的访问控制和限制的方法。</a:t>
            </a:r>
          </a:p>
          <a:p>
            <a:pPr lvl="2"/>
            <a:r>
              <a:rPr lang="zh-CN" altLang="en-US" dirty="0"/>
              <a:t>嵌入式软件可能有不同的用户，管理员，发行方，机构等。每个不同的角色都需要控制一些需要用到的资源。这些描述数据归属方的规则，应和访问控制安全功能策略用到的安全功能要求“基于安全属性访问控制”一致。这个目标和安全目标“文件结构控制”的区别是分别说明的是“已存在文件”和“文件结构”数据访问规则。</a:t>
            </a:r>
          </a:p>
        </p:txBody>
      </p:sp>
    </p:spTree>
    <p:extLst>
      <p:ext uri="{BB962C8B-B14F-4D97-AF65-F5344CB8AC3E}">
        <p14:creationId xmlns:p14="http://schemas.microsoft.com/office/powerpoint/2010/main" val="48110514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p:txBody>
          <a:bodyPr>
            <a:normAutofit/>
          </a:bodyPr>
          <a:lstStyle/>
          <a:p>
            <a:r>
              <a:rPr lang="zh-CN" altLang="en-US" dirty="0"/>
              <a:t>嵌入式软件安全项目列表</a:t>
            </a:r>
          </a:p>
        </p:txBody>
      </p:sp>
      <p:sp>
        <p:nvSpPr>
          <p:cNvPr id="3" name="内容占位符 2">
            <a:extLst>
              <a:ext uri="{FF2B5EF4-FFF2-40B4-BE49-F238E27FC236}">
                <a16:creationId xmlns:a16="http://schemas.microsoft.com/office/drawing/2014/main" id="{A681C9B7-0582-4575-ADAC-EC028907D0A0}"/>
              </a:ext>
            </a:extLst>
          </p:cNvPr>
          <p:cNvSpPr>
            <a:spLocks noGrp="1"/>
          </p:cNvSpPr>
          <p:nvPr>
            <p:ph idx="1"/>
          </p:nvPr>
        </p:nvSpPr>
        <p:spPr/>
        <p:txBody>
          <a:bodyPr>
            <a:normAutofit/>
          </a:bodyPr>
          <a:lstStyle/>
          <a:p>
            <a:pPr lvl="1"/>
            <a:r>
              <a:rPr lang="en-US" altLang="zh-CN" dirty="0"/>
              <a:t>6 </a:t>
            </a:r>
            <a:r>
              <a:rPr lang="zh-CN" altLang="en-US" dirty="0"/>
              <a:t>环境压力</a:t>
            </a:r>
          </a:p>
          <a:p>
            <a:pPr lvl="2"/>
            <a:r>
              <a:rPr lang="zh-CN" altLang="en-US" dirty="0"/>
              <a:t>嵌入式软件在非标准的环境条件下（包括温度，电压，频率，外部能量场）工作时， 应具有安全防护不被获取安全信息，并且不在非安全的状态下运行。</a:t>
            </a:r>
          </a:p>
          <a:p>
            <a:pPr lvl="2"/>
            <a:r>
              <a:rPr lang="zh-CN" altLang="en-US" dirty="0"/>
              <a:t>嵌入式软件的设计和制作必须保证它能够一直给它的敏感信息提供安全（敏感信息包括用户资产和内部安全信息），即使是暴露在环境压力下工作。环境压力有可能在嵌入式软件使用的正常环境下出现，也有可能是在受到攻击的情况下出现。在攻击的情况下，环境压力可能是唯一的攻击，也可能和其他一个或多个攻击联合使用。这个安全目标应保证嵌入式软件在任何这些情况下都不出现安全信息的泄漏。</a:t>
            </a:r>
          </a:p>
        </p:txBody>
      </p:sp>
    </p:spTree>
    <p:extLst>
      <p:ext uri="{BB962C8B-B14F-4D97-AF65-F5344CB8AC3E}">
        <p14:creationId xmlns:p14="http://schemas.microsoft.com/office/powerpoint/2010/main" val="137779595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p:txBody>
          <a:bodyPr>
            <a:normAutofit/>
          </a:bodyPr>
          <a:lstStyle/>
          <a:p>
            <a:r>
              <a:rPr lang="zh-CN" altLang="en-US" dirty="0"/>
              <a:t>嵌入式软件安全项目列表</a:t>
            </a:r>
          </a:p>
        </p:txBody>
      </p:sp>
      <p:sp>
        <p:nvSpPr>
          <p:cNvPr id="3" name="内容占位符 2">
            <a:extLst>
              <a:ext uri="{FF2B5EF4-FFF2-40B4-BE49-F238E27FC236}">
                <a16:creationId xmlns:a16="http://schemas.microsoft.com/office/drawing/2014/main" id="{A681C9B7-0582-4575-ADAC-EC028907D0A0}"/>
              </a:ext>
            </a:extLst>
          </p:cNvPr>
          <p:cNvSpPr>
            <a:spLocks noGrp="1"/>
          </p:cNvSpPr>
          <p:nvPr>
            <p:ph idx="1"/>
          </p:nvPr>
        </p:nvSpPr>
        <p:spPr/>
        <p:txBody>
          <a:bodyPr>
            <a:normAutofit/>
          </a:bodyPr>
          <a:lstStyle/>
          <a:p>
            <a:pPr lvl="1"/>
            <a:r>
              <a:rPr lang="en-US" altLang="zh-CN" dirty="0"/>
              <a:t>7. </a:t>
            </a:r>
            <a:r>
              <a:rPr lang="zh-CN" altLang="en-US" dirty="0"/>
              <a:t>文件结构控制</a:t>
            </a:r>
          </a:p>
          <a:p>
            <a:pPr lvl="2"/>
            <a:r>
              <a:rPr lang="zh-CN" altLang="en-US" dirty="0"/>
              <a:t>嵌入式软件必须基于个体用户和识别的用户群为它的用户依据相关应用</a:t>
            </a:r>
            <a:r>
              <a:rPr lang="en-US" altLang="zh-CN" dirty="0"/>
              <a:t>/</a:t>
            </a:r>
            <a:r>
              <a:rPr lang="zh-CN" altLang="en-US" dirty="0"/>
              <a:t>平台规定的规则提供属于用户或用户负责的文件的生成和修改的控制和限制的方法。</a:t>
            </a:r>
          </a:p>
          <a:p>
            <a:pPr lvl="2"/>
            <a:r>
              <a:rPr lang="zh-CN" altLang="en-US" dirty="0"/>
              <a:t>嵌入式软件可能有多种数据用户和归属方需要保证其资源的安全性。文件创建，修改，删除以及联合访问权限，应符合这些用户和归属方的需求，并与访问控制安全功能策略和信息流控制安全功能策略所使用的基于安全属性的访问控制和简单安全属性中描述的一致。</a:t>
            </a:r>
            <a:endParaRPr lang="en-US" altLang="zh-CN" dirty="0"/>
          </a:p>
          <a:p>
            <a:pPr lvl="2"/>
            <a:r>
              <a:rPr lang="zh-CN" altLang="en-US" dirty="0"/>
              <a:t>这个安全目标主要针对文件结构而不是存储于文件中的信息。这个安全目标的内部不限于文件，也包括可能用到的其他数据容器如对象，数据库以及其他数据结构。</a:t>
            </a:r>
          </a:p>
        </p:txBody>
      </p:sp>
    </p:spTree>
    <p:extLst>
      <p:ext uri="{BB962C8B-B14F-4D97-AF65-F5344CB8AC3E}">
        <p14:creationId xmlns:p14="http://schemas.microsoft.com/office/powerpoint/2010/main" val="3640458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a:xfrm>
            <a:off x="594360" y="286605"/>
            <a:ext cx="8010144" cy="986020"/>
          </a:xfrm>
        </p:spPr>
        <p:txBody>
          <a:bodyPr>
            <a:noAutofit/>
          </a:bodyPr>
          <a:lstStyle/>
          <a:p>
            <a:r>
              <a:rPr lang="en-US" altLang="zh-CN" sz="3600" dirty="0"/>
              <a:t>Global Platform</a:t>
            </a:r>
            <a:endParaRPr lang="zh-CN" altLang="en-US" sz="3600" dirty="0"/>
          </a:p>
        </p:txBody>
      </p:sp>
      <p:sp>
        <p:nvSpPr>
          <p:cNvPr id="3" name="内容占位符 2">
            <a:extLst>
              <a:ext uri="{FF2B5EF4-FFF2-40B4-BE49-F238E27FC236}">
                <a16:creationId xmlns:a16="http://schemas.microsoft.com/office/drawing/2014/main" id="{A681C9B7-0582-4575-ADAC-EC028907D0A0}"/>
              </a:ext>
            </a:extLst>
          </p:cNvPr>
          <p:cNvSpPr>
            <a:spLocks noGrp="1"/>
          </p:cNvSpPr>
          <p:nvPr>
            <p:ph idx="1"/>
          </p:nvPr>
        </p:nvSpPr>
        <p:spPr>
          <a:xfrm>
            <a:off x="822959" y="1339631"/>
            <a:ext cx="7540456" cy="4886711"/>
          </a:xfrm>
        </p:spPr>
        <p:txBody>
          <a:bodyPr>
            <a:normAutofit fontScale="32500" lnSpcReduction="20000"/>
          </a:bodyPr>
          <a:lstStyle/>
          <a:p>
            <a:pPr lvl="2"/>
            <a:r>
              <a:rPr lang="en-US" altLang="zh-CN" dirty="0"/>
              <a:t>Global Platform: Card Specification Amendment A:</a:t>
            </a:r>
          </a:p>
          <a:p>
            <a:pPr lvl="3"/>
            <a:r>
              <a:rPr lang="en-US" altLang="zh-CN" dirty="0"/>
              <a:t>Confidential Card Content Management: DGI for </a:t>
            </a:r>
            <a:r>
              <a:rPr lang="en-US" altLang="zh-CN" dirty="0" err="1"/>
              <a:t>perso</a:t>
            </a:r>
            <a:r>
              <a:rPr lang="en-US" altLang="zh-CN" dirty="0"/>
              <a:t>……</a:t>
            </a:r>
          </a:p>
          <a:p>
            <a:pPr lvl="2"/>
            <a:r>
              <a:rPr lang="en-US" altLang="zh-CN" dirty="0"/>
              <a:t>Global Platform: Card Specification Amendment B:</a:t>
            </a:r>
          </a:p>
          <a:p>
            <a:pPr lvl="3"/>
            <a:r>
              <a:rPr lang="en-US" altLang="zh-CN" dirty="0"/>
              <a:t>Remote Application Management over HTTP: Key, SD and server, Administration Protocol, Command……</a:t>
            </a:r>
          </a:p>
          <a:p>
            <a:pPr lvl="2"/>
            <a:r>
              <a:rPr lang="en-US" altLang="zh-CN" dirty="0"/>
              <a:t>Global Platform: Card Specification Amendment C:</a:t>
            </a:r>
          </a:p>
          <a:p>
            <a:pPr lvl="3"/>
            <a:r>
              <a:rPr lang="en-US" altLang="zh-CN" dirty="0"/>
              <a:t>Contactless Services: Contactless Protocol Management, Interface Access Configuration, Application Selection and Privilege, Contactless Privilege, Cumulative Granted Memory, Security Domain APDU commands, Token Identifier Blacklist</a:t>
            </a:r>
          </a:p>
          <a:p>
            <a:pPr lvl="2"/>
            <a:r>
              <a:rPr lang="en-US" altLang="zh-CN" dirty="0"/>
              <a:t>Global Platform: Card Specification Amendment D:</a:t>
            </a:r>
          </a:p>
          <a:p>
            <a:pPr lvl="3"/>
            <a:r>
              <a:rPr lang="en-US" altLang="zh-CN" dirty="0"/>
              <a:t>Secure Channel Protocol '03': </a:t>
            </a:r>
          </a:p>
          <a:p>
            <a:pPr lvl="2"/>
            <a:r>
              <a:rPr lang="en-US" altLang="zh-CN" dirty="0"/>
              <a:t>Global Platform: Card Specification Amendment E:</a:t>
            </a:r>
          </a:p>
          <a:p>
            <a:pPr lvl="3"/>
            <a:r>
              <a:rPr lang="en-US" altLang="zh-CN" dirty="0"/>
              <a:t>Security Upgrade for Card Content Management: ECC(RSA) based </a:t>
            </a:r>
            <a:r>
              <a:rPr lang="en-US" altLang="zh-CN" dirty="0" err="1"/>
              <a:t>DAPs,Tokens</a:t>
            </a:r>
            <a:r>
              <a:rPr lang="en-US" altLang="zh-CN" dirty="0"/>
              <a:t>, Receipts, Confidential Setup by ECKA</a:t>
            </a:r>
          </a:p>
          <a:p>
            <a:pPr lvl="2"/>
            <a:r>
              <a:rPr lang="en-US" altLang="zh-CN" dirty="0"/>
              <a:t>Global Platform: Card Specification Amendment F:</a:t>
            </a:r>
          </a:p>
          <a:p>
            <a:pPr lvl="3"/>
            <a:r>
              <a:rPr lang="en-US" altLang="zh-CN" dirty="0"/>
              <a:t>Secure Channel Protocol ‘11': </a:t>
            </a:r>
          </a:p>
          <a:p>
            <a:pPr lvl="2"/>
            <a:r>
              <a:rPr lang="en-US" altLang="zh-CN" dirty="0"/>
              <a:t>Global Platform: Card Specification Amendment G:</a:t>
            </a:r>
          </a:p>
          <a:p>
            <a:pPr lvl="3"/>
            <a:r>
              <a:rPr lang="en-US" altLang="zh-CN" dirty="0"/>
              <a:t>Opacity Secure Channel: a compact and efficient method to establish secure channel keys between an entity (Host) and a secure element that can be authenticated using a public/private elliptic curve key pair. The secure channel keys are established in a single request response step, and can be used to protect further communication between the SE and Host. SM2/3/4 and key derivation are used. Certificates, key reference, blinding factor policy, secure messaging (7816-8)</a:t>
            </a:r>
          </a:p>
          <a:p>
            <a:pPr lvl="2"/>
            <a:r>
              <a:rPr lang="en-US" altLang="zh-CN" dirty="0"/>
              <a:t>Global Platform: Card Specification Amendment H:</a:t>
            </a:r>
          </a:p>
          <a:p>
            <a:pPr lvl="3"/>
            <a:r>
              <a:rPr lang="en-US" altLang="zh-CN" dirty="0"/>
              <a:t>Executable Load File Upgrade: to facilitate the upgrade of Executable Load Files (ELFs) present in a Secure Element</a:t>
            </a:r>
          </a:p>
          <a:p>
            <a:pPr lvl="2"/>
            <a:r>
              <a:rPr lang="en-US" altLang="zh-CN" dirty="0"/>
              <a:t>Global Platform: Card Specification Amendment I:</a:t>
            </a:r>
          </a:p>
          <a:p>
            <a:pPr lvl="3"/>
            <a:r>
              <a:rPr lang="en-US" altLang="zh-CN" dirty="0"/>
              <a:t>Secure Element Management Service: Extending the point-to-point application deployment to a broadcasted deployment and management of services hosted on a secure IC device through standardized </a:t>
            </a:r>
            <a:r>
              <a:rPr lang="en-US" altLang="zh-CN" dirty="0" err="1"/>
              <a:t>GlobalPlatform</a:t>
            </a:r>
            <a:r>
              <a:rPr lang="en-US" altLang="zh-CN" dirty="0"/>
              <a:t> administration commands by using SEMS scripts and certificates.</a:t>
            </a:r>
          </a:p>
          <a:p>
            <a:pPr lvl="3"/>
            <a:endParaRPr lang="en-US" altLang="zh-CN" dirty="0"/>
          </a:p>
        </p:txBody>
      </p:sp>
    </p:spTree>
    <p:extLst>
      <p:ext uri="{BB962C8B-B14F-4D97-AF65-F5344CB8AC3E}">
        <p14:creationId xmlns:p14="http://schemas.microsoft.com/office/powerpoint/2010/main" val="166186945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p:txBody>
          <a:bodyPr>
            <a:normAutofit/>
          </a:bodyPr>
          <a:lstStyle/>
          <a:p>
            <a:r>
              <a:rPr lang="zh-CN" altLang="en-US" dirty="0"/>
              <a:t>嵌入式软件安全项目列表</a:t>
            </a:r>
          </a:p>
        </p:txBody>
      </p:sp>
      <p:sp>
        <p:nvSpPr>
          <p:cNvPr id="3" name="内容占位符 2">
            <a:extLst>
              <a:ext uri="{FF2B5EF4-FFF2-40B4-BE49-F238E27FC236}">
                <a16:creationId xmlns:a16="http://schemas.microsoft.com/office/drawing/2014/main" id="{A681C9B7-0582-4575-ADAC-EC028907D0A0}"/>
              </a:ext>
            </a:extLst>
          </p:cNvPr>
          <p:cNvSpPr>
            <a:spLocks noGrp="1"/>
          </p:cNvSpPr>
          <p:nvPr>
            <p:ph idx="1"/>
          </p:nvPr>
        </p:nvSpPr>
        <p:spPr/>
        <p:txBody>
          <a:bodyPr>
            <a:normAutofit/>
          </a:bodyPr>
          <a:lstStyle/>
          <a:p>
            <a:pPr lvl="1"/>
            <a:r>
              <a:rPr lang="en-US" altLang="zh-CN" dirty="0"/>
              <a:t>8. </a:t>
            </a:r>
            <a:r>
              <a:rPr lang="zh-CN" altLang="en-US" dirty="0"/>
              <a:t>错误注入</a:t>
            </a:r>
          </a:p>
          <a:p>
            <a:pPr lvl="2"/>
            <a:r>
              <a:rPr lang="zh-CN" altLang="en-US" dirty="0"/>
              <a:t>嵌入式软件应能抵抗重复的错误数据的注入。</a:t>
            </a:r>
          </a:p>
          <a:p>
            <a:pPr lvl="2"/>
            <a:r>
              <a:rPr lang="zh-CN" altLang="en-US" dirty="0"/>
              <a:t>嵌入式软件应能阻止通过对重复错误注入得到的响应的分析导致的信息泄露。</a:t>
            </a:r>
          </a:p>
          <a:p>
            <a:pPr lvl="2"/>
            <a:r>
              <a:rPr lang="zh-CN" altLang="en-US" dirty="0"/>
              <a:t>这个安全目标要求能够有效的检测到这样的攻击并能对这样的尝试进行计数。</a:t>
            </a:r>
          </a:p>
        </p:txBody>
      </p:sp>
    </p:spTree>
    <p:extLst>
      <p:ext uri="{BB962C8B-B14F-4D97-AF65-F5344CB8AC3E}">
        <p14:creationId xmlns:p14="http://schemas.microsoft.com/office/powerpoint/2010/main" val="961005393"/>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p:txBody>
          <a:bodyPr>
            <a:normAutofit/>
          </a:bodyPr>
          <a:lstStyle/>
          <a:p>
            <a:r>
              <a:rPr lang="zh-CN" altLang="en-US" dirty="0"/>
              <a:t>嵌入式软件安全项目列表</a:t>
            </a:r>
          </a:p>
        </p:txBody>
      </p:sp>
      <p:sp>
        <p:nvSpPr>
          <p:cNvPr id="3" name="内容占位符 2">
            <a:extLst>
              <a:ext uri="{FF2B5EF4-FFF2-40B4-BE49-F238E27FC236}">
                <a16:creationId xmlns:a16="http://schemas.microsoft.com/office/drawing/2014/main" id="{A681C9B7-0582-4575-ADAC-EC028907D0A0}"/>
              </a:ext>
            </a:extLst>
          </p:cNvPr>
          <p:cNvSpPr>
            <a:spLocks noGrp="1"/>
          </p:cNvSpPr>
          <p:nvPr>
            <p:ph idx="1"/>
          </p:nvPr>
        </p:nvSpPr>
        <p:spPr/>
        <p:txBody>
          <a:bodyPr>
            <a:normAutofit/>
          </a:bodyPr>
          <a:lstStyle/>
          <a:p>
            <a:pPr lvl="1"/>
            <a:r>
              <a:rPr lang="en-US" altLang="zh-CN" dirty="0"/>
              <a:t>9. </a:t>
            </a:r>
            <a:r>
              <a:rPr lang="zh-CN" altLang="en-US" dirty="0"/>
              <a:t>信息泄露</a:t>
            </a:r>
          </a:p>
          <a:p>
            <a:pPr lvl="2"/>
            <a:r>
              <a:rPr lang="zh-CN" altLang="en-US" dirty="0"/>
              <a:t>嵌入式软件应提供方法控制和限制信息的泄漏以防止有用信息通过</a:t>
            </a:r>
            <a:r>
              <a:rPr lang="en-US" altLang="zh-CN" dirty="0"/>
              <a:t>I/O </a:t>
            </a:r>
            <a:r>
              <a:rPr lang="zh-CN" altLang="en-US" dirty="0"/>
              <a:t>线路泄露。</a:t>
            </a:r>
            <a:endParaRPr lang="en-US" altLang="zh-CN" dirty="0"/>
          </a:p>
          <a:p>
            <a:pPr lvl="2"/>
            <a:r>
              <a:rPr lang="zh-CN" altLang="en-US" dirty="0"/>
              <a:t>嵌入式软件的设计和编码应保证不能通过功耗分析获得操作过程的信息和敏感数据信息。</a:t>
            </a:r>
          </a:p>
        </p:txBody>
      </p:sp>
    </p:spTree>
    <p:extLst>
      <p:ext uri="{BB962C8B-B14F-4D97-AF65-F5344CB8AC3E}">
        <p14:creationId xmlns:p14="http://schemas.microsoft.com/office/powerpoint/2010/main" val="223729345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p:txBody>
          <a:bodyPr>
            <a:normAutofit/>
          </a:bodyPr>
          <a:lstStyle/>
          <a:p>
            <a:r>
              <a:rPr lang="zh-CN" altLang="en-US" dirty="0"/>
              <a:t>嵌入式软件安全项目列表</a:t>
            </a:r>
          </a:p>
        </p:txBody>
      </p:sp>
      <p:sp>
        <p:nvSpPr>
          <p:cNvPr id="3" name="内容占位符 2">
            <a:extLst>
              <a:ext uri="{FF2B5EF4-FFF2-40B4-BE49-F238E27FC236}">
                <a16:creationId xmlns:a16="http://schemas.microsoft.com/office/drawing/2014/main" id="{A681C9B7-0582-4575-ADAC-EC028907D0A0}"/>
              </a:ext>
            </a:extLst>
          </p:cNvPr>
          <p:cNvSpPr>
            <a:spLocks noGrp="1"/>
          </p:cNvSpPr>
          <p:nvPr>
            <p:ph idx="1"/>
          </p:nvPr>
        </p:nvSpPr>
        <p:spPr/>
        <p:txBody>
          <a:bodyPr>
            <a:normAutofit/>
          </a:bodyPr>
          <a:lstStyle/>
          <a:p>
            <a:pPr lvl="1"/>
            <a:r>
              <a:rPr lang="en-US" altLang="zh-CN" dirty="0"/>
              <a:t>10. </a:t>
            </a:r>
            <a:r>
              <a:rPr lang="zh-CN" altLang="en-US" dirty="0"/>
              <a:t>嵌入式软件 </a:t>
            </a:r>
            <a:r>
              <a:rPr lang="en-US" altLang="zh-CN" dirty="0"/>
              <a:t>ID</a:t>
            </a:r>
          </a:p>
          <a:p>
            <a:pPr lvl="2"/>
            <a:r>
              <a:rPr lang="zh-CN" altLang="en-US" dirty="0"/>
              <a:t>嵌入式软件应支持记录和保存识别信息。</a:t>
            </a:r>
          </a:p>
          <a:p>
            <a:pPr lvl="2"/>
            <a:r>
              <a:rPr lang="zh-CN" altLang="en-US" dirty="0"/>
              <a:t>嵌入式软件由硬件和软件组成，软件可以保存在硬掩模和软掩模的存储器内。</a:t>
            </a:r>
          </a:p>
          <a:p>
            <a:pPr lvl="2"/>
            <a:r>
              <a:rPr lang="zh-CN" altLang="en-US" dirty="0"/>
              <a:t>硬件可能有可选的特性，可以设置为有效或无效。因此应对符合规范的最终产品的每一个实例建立一个可以真实反映特性的准确的</a:t>
            </a:r>
            <a:r>
              <a:rPr lang="en-US" altLang="zh-CN" dirty="0"/>
              <a:t>ID</a:t>
            </a:r>
            <a:r>
              <a:rPr lang="zh-CN" altLang="en-US" dirty="0"/>
              <a:t>。要求每一个嵌入式软件都有唯一的</a:t>
            </a:r>
            <a:r>
              <a:rPr lang="en-US" altLang="zh-CN" dirty="0"/>
              <a:t>ID</a:t>
            </a:r>
            <a:r>
              <a:rPr lang="zh-CN" altLang="en-US" dirty="0"/>
              <a:t>。</a:t>
            </a:r>
          </a:p>
        </p:txBody>
      </p:sp>
    </p:spTree>
    <p:extLst>
      <p:ext uri="{BB962C8B-B14F-4D97-AF65-F5344CB8AC3E}">
        <p14:creationId xmlns:p14="http://schemas.microsoft.com/office/powerpoint/2010/main" val="118517614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p:txBody>
          <a:bodyPr>
            <a:normAutofit/>
          </a:bodyPr>
          <a:lstStyle/>
          <a:p>
            <a:r>
              <a:rPr lang="zh-CN" altLang="en-US" dirty="0"/>
              <a:t>嵌入式软件安全项目列表</a:t>
            </a:r>
          </a:p>
        </p:txBody>
      </p:sp>
      <p:sp>
        <p:nvSpPr>
          <p:cNvPr id="3" name="内容占位符 2">
            <a:extLst>
              <a:ext uri="{FF2B5EF4-FFF2-40B4-BE49-F238E27FC236}">
                <a16:creationId xmlns:a16="http://schemas.microsoft.com/office/drawing/2014/main" id="{A681C9B7-0582-4575-ADAC-EC028907D0A0}"/>
              </a:ext>
            </a:extLst>
          </p:cNvPr>
          <p:cNvSpPr>
            <a:spLocks noGrp="1"/>
          </p:cNvSpPr>
          <p:nvPr>
            <p:ph idx="1"/>
          </p:nvPr>
        </p:nvSpPr>
        <p:spPr/>
        <p:txBody>
          <a:bodyPr>
            <a:normAutofit/>
          </a:bodyPr>
          <a:lstStyle/>
          <a:p>
            <a:pPr lvl="1"/>
            <a:r>
              <a:rPr lang="en-US" altLang="zh-CN" dirty="0"/>
              <a:t>11. </a:t>
            </a:r>
            <a:r>
              <a:rPr lang="zh-CN" altLang="en-US" dirty="0"/>
              <a:t>初始状态</a:t>
            </a:r>
          </a:p>
          <a:p>
            <a:pPr lvl="2"/>
            <a:r>
              <a:rPr lang="zh-CN" altLang="en-US" dirty="0"/>
              <a:t>嵌入式软件在上电，复位，或者其它的重启情况下应立即呈现一个初始化状态。</a:t>
            </a:r>
          </a:p>
          <a:p>
            <a:pPr lvl="2"/>
            <a:r>
              <a:rPr lang="zh-CN" altLang="en-US" dirty="0"/>
              <a:t>嵌入式软件不管在什么时候复位，都应该总是从一个定义的可控的状态开始。</a:t>
            </a:r>
          </a:p>
          <a:p>
            <a:pPr lvl="2"/>
            <a:r>
              <a:rPr lang="zh-CN" altLang="en-US" dirty="0"/>
              <a:t>这个安全目标是为了阻止一些的攻击，尝试进行扰乱的操作并使嵌入式软件进入一个未定义状态。</a:t>
            </a:r>
          </a:p>
        </p:txBody>
      </p:sp>
    </p:spTree>
    <p:extLst>
      <p:ext uri="{BB962C8B-B14F-4D97-AF65-F5344CB8AC3E}">
        <p14:creationId xmlns:p14="http://schemas.microsoft.com/office/powerpoint/2010/main" val="661001497"/>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p:txBody>
          <a:bodyPr>
            <a:normAutofit/>
          </a:bodyPr>
          <a:lstStyle/>
          <a:p>
            <a:r>
              <a:rPr lang="zh-CN" altLang="en-US" dirty="0"/>
              <a:t>嵌入式软件安全项目列表</a:t>
            </a:r>
          </a:p>
        </p:txBody>
      </p:sp>
      <p:sp>
        <p:nvSpPr>
          <p:cNvPr id="3" name="内容占位符 2">
            <a:extLst>
              <a:ext uri="{FF2B5EF4-FFF2-40B4-BE49-F238E27FC236}">
                <a16:creationId xmlns:a16="http://schemas.microsoft.com/office/drawing/2014/main" id="{A681C9B7-0582-4575-ADAC-EC028907D0A0}"/>
              </a:ext>
            </a:extLst>
          </p:cNvPr>
          <p:cNvSpPr>
            <a:spLocks noGrp="1"/>
          </p:cNvSpPr>
          <p:nvPr>
            <p:ph idx="1"/>
          </p:nvPr>
        </p:nvSpPr>
        <p:spPr/>
        <p:txBody>
          <a:bodyPr>
            <a:normAutofit/>
          </a:bodyPr>
          <a:lstStyle/>
          <a:p>
            <a:pPr lvl="1"/>
            <a:r>
              <a:rPr lang="en-US" altLang="zh-CN" dirty="0"/>
              <a:t>12. </a:t>
            </a:r>
            <a:r>
              <a:rPr lang="zh-CN" altLang="en-US" dirty="0"/>
              <a:t>生命周期功能</a:t>
            </a:r>
          </a:p>
          <a:p>
            <a:pPr lvl="2"/>
            <a:r>
              <a:rPr lang="zh-CN" altLang="en-US" dirty="0"/>
              <a:t>嵌入式软件应提供方法控制和限制生命周期特殊命令、专用测试、</a:t>
            </a:r>
            <a:r>
              <a:rPr lang="en-US" altLang="zh-CN" dirty="0"/>
              <a:t>debug </a:t>
            </a:r>
            <a:r>
              <a:rPr lang="zh-CN" altLang="en-US" dirty="0"/>
              <a:t>命令的使用，这些主要用于特别的生命周期阶段。</a:t>
            </a:r>
          </a:p>
          <a:p>
            <a:pPr lvl="2"/>
            <a:r>
              <a:rPr lang="zh-CN" altLang="en-US" dirty="0"/>
              <a:t>嵌入式软件的设计和执行应保证特殊操作可用的命令只用于与应用相适应的嵌入式软件生命周期中。因此，类似</a:t>
            </a:r>
            <a:r>
              <a:rPr lang="en-US" altLang="zh-CN" dirty="0"/>
              <a:t>debug </a:t>
            </a:r>
            <a:r>
              <a:rPr lang="zh-CN" altLang="en-US" dirty="0"/>
              <a:t>和</a:t>
            </a:r>
            <a:r>
              <a:rPr lang="en-US" altLang="zh-CN" dirty="0"/>
              <a:t>ID </a:t>
            </a:r>
            <a:r>
              <a:rPr lang="zh-CN" altLang="en-US" dirty="0"/>
              <a:t>注册码一次性下载这些功能在评估对像使用的生命周期中是不可用的。</a:t>
            </a:r>
          </a:p>
        </p:txBody>
      </p:sp>
    </p:spTree>
    <p:extLst>
      <p:ext uri="{BB962C8B-B14F-4D97-AF65-F5344CB8AC3E}">
        <p14:creationId xmlns:p14="http://schemas.microsoft.com/office/powerpoint/2010/main" val="375260767"/>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p:txBody>
          <a:bodyPr>
            <a:normAutofit/>
          </a:bodyPr>
          <a:lstStyle/>
          <a:p>
            <a:r>
              <a:rPr lang="zh-CN" altLang="en-US" dirty="0"/>
              <a:t>嵌入式软件安全项目列表</a:t>
            </a:r>
          </a:p>
        </p:txBody>
      </p:sp>
      <p:sp>
        <p:nvSpPr>
          <p:cNvPr id="3" name="内容占位符 2">
            <a:extLst>
              <a:ext uri="{FF2B5EF4-FFF2-40B4-BE49-F238E27FC236}">
                <a16:creationId xmlns:a16="http://schemas.microsoft.com/office/drawing/2014/main" id="{A681C9B7-0582-4575-ADAC-EC028907D0A0}"/>
              </a:ext>
            </a:extLst>
          </p:cNvPr>
          <p:cNvSpPr>
            <a:spLocks noGrp="1"/>
          </p:cNvSpPr>
          <p:nvPr>
            <p:ph idx="1"/>
          </p:nvPr>
        </p:nvSpPr>
        <p:spPr/>
        <p:txBody>
          <a:bodyPr>
            <a:normAutofit/>
          </a:bodyPr>
          <a:lstStyle/>
          <a:p>
            <a:pPr lvl="1"/>
            <a:r>
              <a:rPr lang="en-US" altLang="zh-CN" dirty="0"/>
              <a:t>13. </a:t>
            </a:r>
            <a:r>
              <a:rPr lang="zh-CN" altLang="en-US" dirty="0"/>
              <a:t>逻辑保护</a:t>
            </a:r>
          </a:p>
          <a:p>
            <a:pPr lvl="2"/>
            <a:r>
              <a:rPr lang="zh-CN" altLang="en-US" dirty="0"/>
              <a:t>嵌入式软件应具有抵抗逻辑操纵和修改的结构，保护自己免受逻辑侵害。</a:t>
            </a:r>
          </a:p>
          <a:p>
            <a:pPr lvl="2"/>
            <a:r>
              <a:rPr lang="zh-CN" altLang="en-US" dirty="0"/>
              <a:t>嵌入式软件的设计和编码应保证它可以抵抗通过逻辑操作对安全特性的攻击。</a:t>
            </a:r>
          </a:p>
          <a:p>
            <a:pPr lvl="2"/>
            <a:r>
              <a:rPr lang="zh-CN" altLang="en-US" dirty="0"/>
              <a:t>当进行带有逻辑探测和命令修改时，嵌入式软件应能阻止安全信息的泄漏。</a:t>
            </a:r>
          </a:p>
        </p:txBody>
      </p:sp>
    </p:spTree>
    <p:extLst>
      <p:ext uri="{BB962C8B-B14F-4D97-AF65-F5344CB8AC3E}">
        <p14:creationId xmlns:p14="http://schemas.microsoft.com/office/powerpoint/2010/main" val="303934340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p:txBody>
          <a:bodyPr>
            <a:normAutofit/>
          </a:bodyPr>
          <a:lstStyle/>
          <a:p>
            <a:r>
              <a:rPr lang="zh-CN" altLang="en-US" dirty="0"/>
              <a:t>嵌入式软件安全项目列表</a:t>
            </a:r>
          </a:p>
        </p:txBody>
      </p:sp>
      <p:sp>
        <p:nvSpPr>
          <p:cNvPr id="3" name="内容占位符 2">
            <a:extLst>
              <a:ext uri="{FF2B5EF4-FFF2-40B4-BE49-F238E27FC236}">
                <a16:creationId xmlns:a16="http://schemas.microsoft.com/office/drawing/2014/main" id="{A681C9B7-0582-4575-ADAC-EC028907D0A0}"/>
              </a:ext>
            </a:extLst>
          </p:cNvPr>
          <p:cNvSpPr>
            <a:spLocks noGrp="1"/>
          </p:cNvSpPr>
          <p:nvPr>
            <p:ph idx="1"/>
          </p:nvPr>
        </p:nvSpPr>
        <p:spPr/>
        <p:txBody>
          <a:bodyPr>
            <a:normAutofit/>
          </a:bodyPr>
          <a:lstStyle/>
          <a:p>
            <a:pPr lvl="1"/>
            <a:r>
              <a:rPr lang="en-US" altLang="zh-CN" dirty="0"/>
              <a:t>14. </a:t>
            </a:r>
            <a:r>
              <a:rPr lang="zh-CN" altLang="en-US" dirty="0"/>
              <a:t>多应用</a:t>
            </a:r>
          </a:p>
          <a:p>
            <a:pPr lvl="2"/>
            <a:r>
              <a:rPr lang="zh-CN" altLang="en-US" dirty="0"/>
              <a:t>嵌入式软件应能够支持一个或多个应用并能提供和保持不同应用之间的安全性。</a:t>
            </a:r>
            <a:endParaRPr lang="en-US" altLang="zh-CN" dirty="0"/>
          </a:p>
          <a:p>
            <a:pPr lvl="2"/>
            <a:r>
              <a:rPr lang="zh-CN" altLang="en-US" dirty="0"/>
              <a:t>嵌入式软件的设计和执行应能够保证一个应用不会影响另一个应用的安全操作。</a:t>
            </a:r>
            <a:endParaRPr lang="en-US" altLang="zh-CN" dirty="0"/>
          </a:p>
          <a:p>
            <a:pPr lvl="2"/>
            <a:r>
              <a:rPr lang="zh-CN" altLang="en-US" dirty="0"/>
              <a:t>这种分离应保证一个独立应用的信息不能在应用之外被访问和修改。</a:t>
            </a:r>
          </a:p>
        </p:txBody>
      </p:sp>
    </p:spTree>
    <p:extLst>
      <p:ext uri="{BB962C8B-B14F-4D97-AF65-F5344CB8AC3E}">
        <p14:creationId xmlns:p14="http://schemas.microsoft.com/office/powerpoint/2010/main" val="1675811407"/>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p:txBody>
          <a:bodyPr>
            <a:normAutofit/>
          </a:bodyPr>
          <a:lstStyle/>
          <a:p>
            <a:r>
              <a:rPr lang="zh-CN" altLang="en-US" dirty="0"/>
              <a:t>嵌入式软件安全项目列表</a:t>
            </a:r>
          </a:p>
        </p:txBody>
      </p:sp>
      <p:sp>
        <p:nvSpPr>
          <p:cNvPr id="3" name="内容占位符 2">
            <a:extLst>
              <a:ext uri="{FF2B5EF4-FFF2-40B4-BE49-F238E27FC236}">
                <a16:creationId xmlns:a16="http://schemas.microsoft.com/office/drawing/2014/main" id="{A681C9B7-0582-4575-ADAC-EC028907D0A0}"/>
              </a:ext>
            </a:extLst>
          </p:cNvPr>
          <p:cNvSpPr>
            <a:spLocks noGrp="1"/>
          </p:cNvSpPr>
          <p:nvPr>
            <p:ph idx="1"/>
          </p:nvPr>
        </p:nvSpPr>
        <p:spPr/>
        <p:txBody>
          <a:bodyPr>
            <a:normAutofit/>
          </a:bodyPr>
          <a:lstStyle/>
          <a:p>
            <a:pPr lvl="1"/>
            <a:r>
              <a:rPr lang="en-US" altLang="zh-CN" dirty="0"/>
              <a:t>15. </a:t>
            </a:r>
            <a:r>
              <a:rPr lang="zh-CN" altLang="en-US" dirty="0"/>
              <a:t>物理防护</a:t>
            </a:r>
          </a:p>
          <a:p>
            <a:pPr lvl="2"/>
            <a:r>
              <a:rPr lang="zh-CN" altLang="en-US" dirty="0"/>
              <a:t>嵌入式软件必须抵抗物理攻击或能够使理解攻击获取的数据更困难。</a:t>
            </a:r>
          </a:p>
          <a:p>
            <a:pPr lvl="2"/>
            <a:r>
              <a:rPr lang="zh-CN" altLang="en-US" dirty="0"/>
              <a:t>嵌入式软件的设计和制作应保证需要复杂的仪器，知识，技能和时间的组合才能够通过物理攻击获取详细的设计信息，存储器的内容，其它危害到嵌入式软件安全的信息。</a:t>
            </a:r>
            <a:endParaRPr lang="en-US" altLang="zh-CN" dirty="0"/>
          </a:p>
          <a:p>
            <a:pPr lvl="2"/>
            <a:r>
              <a:rPr lang="zh-CN" altLang="en-US" dirty="0"/>
              <a:t>安全目标应能阻止安全信息的泄漏。</a:t>
            </a:r>
          </a:p>
        </p:txBody>
      </p:sp>
    </p:spTree>
    <p:extLst>
      <p:ext uri="{BB962C8B-B14F-4D97-AF65-F5344CB8AC3E}">
        <p14:creationId xmlns:p14="http://schemas.microsoft.com/office/powerpoint/2010/main" val="986659985"/>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p:txBody>
          <a:bodyPr>
            <a:normAutofit/>
          </a:bodyPr>
          <a:lstStyle/>
          <a:p>
            <a:r>
              <a:rPr lang="zh-CN" altLang="en-US" dirty="0"/>
              <a:t>嵌入式软件安全项目列表</a:t>
            </a:r>
          </a:p>
        </p:txBody>
      </p:sp>
      <p:sp>
        <p:nvSpPr>
          <p:cNvPr id="3" name="内容占位符 2">
            <a:extLst>
              <a:ext uri="{FF2B5EF4-FFF2-40B4-BE49-F238E27FC236}">
                <a16:creationId xmlns:a16="http://schemas.microsoft.com/office/drawing/2014/main" id="{A681C9B7-0582-4575-ADAC-EC028907D0A0}"/>
              </a:ext>
            </a:extLst>
          </p:cNvPr>
          <p:cNvSpPr>
            <a:spLocks noGrp="1"/>
          </p:cNvSpPr>
          <p:nvPr>
            <p:ph idx="1"/>
          </p:nvPr>
        </p:nvSpPr>
        <p:spPr/>
        <p:txBody>
          <a:bodyPr>
            <a:normAutofit/>
          </a:bodyPr>
          <a:lstStyle/>
          <a:p>
            <a:pPr lvl="1"/>
            <a:r>
              <a:rPr lang="en-US" altLang="zh-CN" dirty="0"/>
              <a:t>16. </a:t>
            </a:r>
            <a:r>
              <a:rPr lang="zh-CN" altLang="en-US" dirty="0"/>
              <a:t>重放</a:t>
            </a:r>
          </a:p>
          <a:p>
            <a:pPr lvl="2"/>
            <a:r>
              <a:rPr lang="zh-CN" altLang="en-US" dirty="0"/>
              <a:t>嵌入式软件应能够保护它的资源防止重放攻击。</a:t>
            </a:r>
            <a:endParaRPr lang="en-US" altLang="zh-CN" dirty="0"/>
          </a:p>
          <a:p>
            <a:pPr lvl="2"/>
            <a:r>
              <a:rPr lang="zh-CN" altLang="en-US" dirty="0"/>
              <a:t>嵌入式软件应能保证当攻击者尝试通过重放或者重启一个操作使它成功完成或者中断的情况，资产不会受到危害。</a:t>
            </a:r>
          </a:p>
        </p:txBody>
      </p:sp>
    </p:spTree>
    <p:extLst>
      <p:ext uri="{BB962C8B-B14F-4D97-AF65-F5344CB8AC3E}">
        <p14:creationId xmlns:p14="http://schemas.microsoft.com/office/powerpoint/2010/main" val="4220628480"/>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p:txBody>
          <a:bodyPr>
            <a:normAutofit/>
          </a:bodyPr>
          <a:lstStyle/>
          <a:p>
            <a:r>
              <a:rPr lang="zh-CN" altLang="en-US" dirty="0"/>
              <a:t>嵌入式软件安全项目列表</a:t>
            </a:r>
          </a:p>
        </p:txBody>
      </p:sp>
      <p:sp>
        <p:nvSpPr>
          <p:cNvPr id="3" name="内容占位符 2">
            <a:extLst>
              <a:ext uri="{FF2B5EF4-FFF2-40B4-BE49-F238E27FC236}">
                <a16:creationId xmlns:a16="http://schemas.microsoft.com/office/drawing/2014/main" id="{A681C9B7-0582-4575-ADAC-EC028907D0A0}"/>
              </a:ext>
            </a:extLst>
          </p:cNvPr>
          <p:cNvSpPr>
            <a:spLocks noGrp="1"/>
          </p:cNvSpPr>
          <p:nvPr>
            <p:ph idx="1"/>
          </p:nvPr>
        </p:nvSpPr>
        <p:spPr/>
        <p:txBody>
          <a:bodyPr>
            <a:normAutofit/>
          </a:bodyPr>
          <a:lstStyle/>
          <a:p>
            <a:pPr lvl="1"/>
            <a:r>
              <a:rPr lang="en-US" altLang="zh-CN" dirty="0"/>
              <a:t>17. </a:t>
            </a:r>
            <a:r>
              <a:rPr lang="zh-CN" altLang="en-US" dirty="0"/>
              <a:t>安全通讯</a:t>
            </a:r>
          </a:p>
          <a:p>
            <a:pPr lvl="2"/>
            <a:r>
              <a:rPr lang="zh-CN" altLang="en-US" dirty="0"/>
              <a:t>测试要求：嵌入式软件应支持使用安全的通讯协议和流程和一个可信的嵌入式系统接收设备通讯。</a:t>
            </a:r>
          </a:p>
          <a:p>
            <a:pPr lvl="2"/>
            <a:r>
              <a:rPr lang="zh-CN" altLang="en-US" dirty="0"/>
              <a:t>嵌入式软件应提供一个机制建立和保持一个安全的信息链路到嵌入式软件系统接收设备。完整性应一直确定。</a:t>
            </a:r>
          </a:p>
        </p:txBody>
      </p:sp>
    </p:spTree>
    <p:extLst>
      <p:ext uri="{BB962C8B-B14F-4D97-AF65-F5344CB8AC3E}">
        <p14:creationId xmlns:p14="http://schemas.microsoft.com/office/powerpoint/2010/main" val="11037004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a:xfrm>
            <a:off x="594360" y="286605"/>
            <a:ext cx="8010144" cy="986020"/>
          </a:xfrm>
        </p:spPr>
        <p:txBody>
          <a:bodyPr>
            <a:noAutofit/>
          </a:bodyPr>
          <a:lstStyle/>
          <a:p>
            <a:r>
              <a:rPr lang="en-US" altLang="zh-CN" sz="3600" dirty="0"/>
              <a:t>Global Platform</a:t>
            </a:r>
            <a:endParaRPr lang="zh-CN" altLang="en-US" sz="3600" dirty="0"/>
          </a:p>
        </p:txBody>
      </p:sp>
      <p:sp>
        <p:nvSpPr>
          <p:cNvPr id="3" name="内容占位符 2">
            <a:extLst>
              <a:ext uri="{FF2B5EF4-FFF2-40B4-BE49-F238E27FC236}">
                <a16:creationId xmlns:a16="http://schemas.microsoft.com/office/drawing/2014/main" id="{A681C9B7-0582-4575-ADAC-EC028907D0A0}"/>
              </a:ext>
            </a:extLst>
          </p:cNvPr>
          <p:cNvSpPr>
            <a:spLocks noGrp="1"/>
          </p:cNvSpPr>
          <p:nvPr>
            <p:ph idx="1"/>
          </p:nvPr>
        </p:nvSpPr>
        <p:spPr>
          <a:xfrm>
            <a:off x="822959" y="1339631"/>
            <a:ext cx="7540456" cy="4886711"/>
          </a:xfrm>
        </p:spPr>
        <p:txBody>
          <a:bodyPr>
            <a:normAutofit/>
          </a:bodyPr>
          <a:lstStyle/>
          <a:p>
            <a:pPr lvl="2"/>
            <a:r>
              <a:rPr lang="en-US" altLang="zh-CN" dirty="0"/>
              <a:t>Global Platform: Root of Trust Definitions and Requirements</a:t>
            </a:r>
          </a:p>
          <a:p>
            <a:pPr lvl="3"/>
            <a:r>
              <a:rPr lang="en-US" altLang="zh-CN" dirty="0"/>
              <a:t>Requirements</a:t>
            </a:r>
          </a:p>
          <a:p>
            <a:pPr lvl="3"/>
            <a:r>
              <a:rPr lang="en-US" altLang="zh-CN" dirty="0"/>
              <a:t>Root of Trust Security Services: Authentication, Confidentiality, Identification, Integrity, Measurement, Authorization, Reporting, Update, Verification</a:t>
            </a:r>
          </a:p>
          <a:p>
            <a:pPr lvl="3"/>
            <a:r>
              <a:rPr lang="en-US" altLang="zh-CN" dirty="0"/>
              <a:t>Trust Relationships: Bootstrapped </a:t>
            </a:r>
            <a:r>
              <a:rPr lang="en-US" altLang="zh-CN" dirty="0" err="1"/>
              <a:t>RoT</a:t>
            </a:r>
            <a:r>
              <a:rPr lang="en-US" altLang="zh-CN" dirty="0"/>
              <a:t>, Chain of trust, Bootstrapped </a:t>
            </a:r>
            <a:r>
              <a:rPr lang="en-US" altLang="zh-CN" dirty="0" err="1"/>
              <a:t>RoT</a:t>
            </a:r>
            <a:r>
              <a:rPr lang="en-US" altLang="zh-CN" dirty="0"/>
              <a:t> Anchors Chain of Trust, Chain of Trust for Confidentiality, Intrinsic Trust</a:t>
            </a:r>
          </a:p>
          <a:p>
            <a:pPr lvl="3"/>
            <a:r>
              <a:rPr lang="en-US" altLang="zh-CN" dirty="0" err="1"/>
              <a:t>RoT</a:t>
            </a:r>
            <a:r>
              <a:rPr lang="en-US" altLang="zh-CN" dirty="0"/>
              <a:t> in GP Context</a:t>
            </a:r>
          </a:p>
          <a:p>
            <a:pPr lvl="3"/>
            <a:r>
              <a:rPr lang="en-US" altLang="zh-CN" dirty="0"/>
              <a:t>TEE as </a:t>
            </a:r>
            <a:r>
              <a:rPr lang="en-US" altLang="zh-CN" dirty="0" err="1"/>
              <a:t>RoT</a:t>
            </a:r>
            <a:endParaRPr lang="en-US" altLang="zh-CN" dirty="0"/>
          </a:p>
          <a:p>
            <a:pPr lvl="3"/>
            <a:r>
              <a:rPr lang="en-US" altLang="zh-CN" dirty="0"/>
              <a:t>SE as </a:t>
            </a:r>
            <a:r>
              <a:rPr lang="en-US" altLang="zh-CN" dirty="0" err="1"/>
              <a:t>RoT</a:t>
            </a:r>
            <a:endParaRPr lang="en-US" altLang="zh-CN" dirty="0"/>
          </a:p>
          <a:p>
            <a:pPr lvl="3"/>
            <a:r>
              <a:rPr lang="en-US" altLang="zh-CN" dirty="0"/>
              <a:t>Multi-Platform as </a:t>
            </a:r>
            <a:r>
              <a:rPr lang="en-US" altLang="zh-CN" dirty="0" err="1"/>
              <a:t>RoT</a:t>
            </a:r>
            <a:endParaRPr lang="en-US" altLang="zh-CN" dirty="0"/>
          </a:p>
        </p:txBody>
      </p:sp>
    </p:spTree>
    <p:extLst>
      <p:ext uri="{BB962C8B-B14F-4D97-AF65-F5344CB8AC3E}">
        <p14:creationId xmlns:p14="http://schemas.microsoft.com/office/powerpoint/2010/main" val="186742352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p:txBody>
          <a:bodyPr>
            <a:normAutofit/>
          </a:bodyPr>
          <a:lstStyle/>
          <a:p>
            <a:r>
              <a:rPr lang="zh-CN" altLang="en-US" dirty="0"/>
              <a:t>嵌入式软件安全项目列表</a:t>
            </a:r>
          </a:p>
        </p:txBody>
      </p:sp>
      <p:sp>
        <p:nvSpPr>
          <p:cNvPr id="3" name="内容占位符 2">
            <a:extLst>
              <a:ext uri="{FF2B5EF4-FFF2-40B4-BE49-F238E27FC236}">
                <a16:creationId xmlns:a16="http://schemas.microsoft.com/office/drawing/2014/main" id="{A681C9B7-0582-4575-ADAC-EC028907D0A0}"/>
              </a:ext>
            </a:extLst>
          </p:cNvPr>
          <p:cNvSpPr>
            <a:spLocks noGrp="1"/>
          </p:cNvSpPr>
          <p:nvPr>
            <p:ph idx="1"/>
          </p:nvPr>
        </p:nvSpPr>
        <p:spPr/>
        <p:txBody>
          <a:bodyPr>
            <a:normAutofit/>
          </a:bodyPr>
          <a:lstStyle/>
          <a:p>
            <a:pPr lvl="1"/>
            <a:r>
              <a:rPr lang="en-US" altLang="zh-CN" dirty="0"/>
              <a:t>18. </a:t>
            </a:r>
            <a:r>
              <a:rPr lang="zh-CN" altLang="en-US" dirty="0"/>
              <a:t>启动序列</a:t>
            </a:r>
          </a:p>
          <a:p>
            <a:pPr lvl="2"/>
            <a:r>
              <a:rPr lang="zh-CN" altLang="en-US" dirty="0"/>
              <a:t>嵌入式软件在使用前需要一个已定义的操作序列。</a:t>
            </a:r>
          </a:p>
          <a:p>
            <a:pPr lvl="2"/>
            <a:r>
              <a:rPr lang="zh-CN" altLang="en-US" dirty="0"/>
              <a:t>嵌入式软件应在可控的已定义的行为下操作。</a:t>
            </a:r>
            <a:endParaRPr lang="en-US" altLang="zh-CN" dirty="0"/>
          </a:p>
          <a:p>
            <a:pPr lvl="2"/>
            <a:r>
              <a:rPr lang="zh-CN" altLang="en-US" dirty="0"/>
              <a:t>这个目标要保证防止在所有保护措施生效和保护代码进入之前对嵌入式软件的使用。</a:t>
            </a:r>
          </a:p>
        </p:txBody>
      </p:sp>
    </p:spTree>
    <p:extLst>
      <p:ext uri="{BB962C8B-B14F-4D97-AF65-F5344CB8AC3E}">
        <p14:creationId xmlns:p14="http://schemas.microsoft.com/office/powerpoint/2010/main" val="2303876362"/>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p:txBody>
          <a:bodyPr>
            <a:normAutofit/>
          </a:bodyPr>
          <a:lstStyle/>
          <a:p>
            <a:r>
              <a:rPr lang="zh-CN" altLang="en-US" dirty="0"/>
              <a:t>嵌入式软件安全项目列表</a:t>
            </a:r>
          </a:p>
        </p:txBody>
      </p:sp>
      <p:sp>
        <p:nvSpPr>
          <p:cNvPr id="3" name="内容占位符 2">
            <a:extLst>
              <a:ext uri="{FF2B5EF4-FFF2-40B4-BE49-F238E27FC236}">
                <a16:creationId xmlns:a16="http://schemas.microsoft.com/office/drawing/2014/main" id="{A681C9B7-0582-4575-ADAC-EC028907D0A0}"/>
              </a:ext>
            </a:extLst>
          </p:cNvPr>
          <p:cNvSpPr>
            <a:spLocks noGrp="1"/>
          </p:cNvSpPr>
          <p:nvPr>
            <p:ph idx="1"/>
          </p:nvPr>
        </p:nvSpPr>
        <p:spPr/>
        <p:txBody>
          <a:bodyPr>
            <a:normAutofit/>
          </a:bodyPr>
          <a:lstStyle/>
          <a:p>
            <a:pPr lvl="1"/>
            <a:r>
              <a:rPr lang="en-US" altLang="zh-CN" dirty="0"/>
              <a:t>19. </a:t>
            </a:r>
            <a:r>
              <a:rPr lang="zh-CN" altLang="en-US" dirty="0"/>
              <a:t>多次重复操作</a:t>
            </a:r>
          </a:p>
          <a:p>
            <a:pPr lvl="2"/>
            <a:r>
              <a:rPr lang="zh-CN" altLang="en-US" dirty="0"/>
              <a:t>测试要求：嵌入式软件应允许资源和服务在不提供任何可能导致安全危害的信息的情况下重复的使用和编辑很多操作序列。</a:t>
            </a:r>
          </a:p>
          <a:p>
            <a:pPr lvl="2"/>
            <a:r>
              <a:rPr lang="zh-CN" altLang="en-US" dirty="0"/>
              <a:t>嵌入式软件的设计和执行应保证在系列的正常操作过程中没有安全相关信息泄露。</a:t>
            </a:r>
            <a:endParaRPr lang="en-US" altLang="zh-CN" dirty="0"/>
          </a:p>
          <a:p>
            <a:pPr lvl="2"/>
            <a:r>
              <a:rPr lang="zh-CN" altLang="en-US" dirty="0"/>
              <a:t>如连续执行多次不同应用场景下的不同操作情况下没有安全信息泄露。</a:t>
            </a:r>
          </a:p>
        </p:txBody>
      </p:sp>
    </p:spTree>
    <p:extLst>
      <p:ext uri="{BB962C8B-B14F-4D97-AF65-F5344CB8AC3E}">
        <p14:creationId xmlns:p14="http://schemas.microsoft.com/office/powerpoint/2010/main" val="134532734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p:txBody>
          <a:bodyPr>
            <a:normAutofit/>
          </a:bodyPr>
          <a:lstStyle/>
          <a:p>
            <a:r>
              <a:rPr lang="zh-CN" altLang="en-US" dirty="0"/>
              <a:t>嵌入式软件安全功能要求</a:t>
            </a:r>
          </a:p>
        </p:txBody>
      </p:sp>
      <p:sp>
        <p:nvSpPr>
          <p:cNvPr id="3" name="内容占位符 2">
            <a:extLst>
              <a:ext uri="{FF2B5EF4-FFF2-40B4-BE49-F238E27FC236}">
                <a16:creationId xmlns:a16="http://schemas.microsoft.com/office/drawing/2014/main" id="{A681C9B7-0582-4575-ADAC-EC028907D0A0}"/>
              </a:ext>
            </a:extLst>
          </p:cNvPr>
          <p:cNvSpPr>
            <a:spLocks noGrp="1"/>
          </p:cNvSpPr>
          <p:nvPr>
            <p:ph idx="1"/>
          </p:nvPr>
        </p:nvSpPr>
        <p:spPr/>
        <p:txBody>
          <a:bodyPr>
            <a:normAutofit/>
          </a:bodyPr>
          <a:lstStyle/>
          <a:p>
            <a:pPr lvl="1"/>
            <a:r>
              <a:rPr lang="en-US" altLang="zh-CN" dirty="0"/>
              <a:t>6.1 </a:t>
            </a:r>
            <a:r>
              <a:rPr lang="zh-CN" altLang="en-US" dirty="0"/>
              <a:t>验证嵌入式软件具备安全告警功能。</a:t>
            </a:r>
          </a:p>
          <a:p>
            <a:pPr lvl="1"/>
            <a:r>
              <a:rPr lang="en-US" altLang="zh-CN" dirty="0"/>
              <a:t>6.2 </a:t>
            </a:r>
            <a:r>
              <a:rPr lang="zh-CN" altLang="en-US" dirty="0"/>
              <a:t>验证嵌入式软件具备审计列表生成功能。</a:t>
            </a:r>
          </a:p>
          <a:p>
            <a:pPr lvl="1"/>
            <a:r>
              <a:rPr lang="en-US" altLang="zh-CN" dirty="0"/>
              <a:t>6.3 </a:t>
            </a:r>
            <a:r>
              <a:rPr lang="zh-CN" altLang="en-US" dirty="0"/>
              <a:t>验证嵌入式软件具备依据规则触发审计事件的能力。</a:t>
            </a:r>
          </a:p>
          <a:p>
            <a:pPr lvl="1"/>
            <a:r>
              <a:rPr lang="en-US" altLang="zh-CN" dirty="0"/>
              <a:t>6.4 </a:t>
            </a:r>
            <a:r>
              <a:rPr lang="zh-CN" altLang="en-US" dirty="0"/>
              <a:t>验证嵌入式软件具备删除或添加的审计规则的能力。</a:t>
            </a:r>
          </a:p>
          <a:p>
            <a:pPr lvl="1"/>
            <a:r>
              <a:rPr lang="en-US" altLang="zh-CN" dirty="0"/>
              <a:t>6.5 </a:t>
            </a:r>
            <a:r>
              <a:rPr lang="zh-CN" altLang="en-US" dirty="0"/>
              <a:t>验证嵌入式软件具备保护审计记录的能力。</a:t>
            </a:r>
          </a:p>
          <a:p>
            <a:pPr lvl="1"/>
            <a:r>
              <a:rPr lang="en-US" altLang="zh-CN" dirty="0"/>
              <a:t>6.6 </a:t>
            </a:r>
            <a:r>
              <a:rPr lang="zh-CN" altLang="en-US" dirty="0"/>
              <a:t>验证在审计记录超限时，嵌入式软件能确保事务完整性。</a:t>
            </a:r>
          </a:p>
          <a:p>
            <a:pPr lvl="1"/>
            <a:r>
              <a:rPr lang="en-US" altLang="zh-CN" dirty="0"/>
              <a:t>6.7 </a:t>
            </a:r>
            <a:r>
              <a:rPr lang="zh-CN" altLang="en-US" dirty="0"/>
              <a:t>验证嵌入式软件密钥生成算法和长度符合安全要求。</a:t>
            </a:r>
          </a:p>
          <a:p>
            <a:pPr lvl="1"/>
            <a:r>
              <a:rPr lang="en-US" altLang="zh-CN" dirty="0"/>
              <a:t>6.8 </a:t>
            </a:r>
            <a:r>
              <a:rPr lang="zh-CN" altLang="en-US" dirty="0"/>
              <a:t>验证嵌入式软件的密钥访问方式符合要求。</a:t>
            </a:r>
          </a:p>
        </p:txBody>
      </p:sp>
    </p:spTree>
    <p:extLst>
      <p:ext uri="{BB962C8B-B14F-4D97-AF65-F5344CB8AC3E}">
        <p14:creationId xmlns:p14="http://schemas.microsoft.com/office/powerpoint/2010/main" val="535352586"/>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p:txBody>
          <a:bodyPr>
            <a:normAutofit/>
          </a:bodyPr>
          <a:lstStyle/>
          <a:p>
            <a:r>
              <a:rPr lang="zh-CN" altLang="en-US" dirty="0"/>
              <a:t>嵌入式软件安全功能要求</a:t>
            </a:r>
          </a:p>
        </p:txBody>
      </p:sp>
      <p:sp>
        <p:nvSpPr>
          <p:cNvPr id="3" name="内容占位符 2">
            <a:extLst>
              <a:ext uri="{FF2B5EF4-FFF2-40B4-BE49-F238E27FC236}">
                <a16:creationId xmlns:a16="http://schemas.microsoft.com/office/drawing/2014/main" id="{A681C9B7-0582-4575-ADAC-EC028907D0A0}"/>
              </a:ext>
            </a:extLst>
          </p:cNvPr>
          <p:cNvSpPr>
            <a:spLocks noGrp="1"/>
          </p:cNvSpPr>
          <p:nvPr>
            <p:ph idx="1"/>
          </p:nvPr>
        </p:nvSpPr>
        <p:spPr/>
        <p:txBody>
          <a:bodyPr>
            <a:normAutofit/>
          </a:bodyPr>
          <a:lstStyle/>
          <a:p>
            <a:pPr lvl="1"/>
            <a:r>
              <a:rPr lang="en-US" altLang="zh-CN" dirty="0"/>
              <a:t>6.9 </a:t>
            </a:r>
            <a:r>
              <a:rPr lang="zh-CN" altLang="en-US" dirty="0"/>
              <a:t>验证嵌入式软件密码算法符合要求</a:t>
            </a:r>
          </a:p>
          <a:p>
            <a:pPr lvl="1"/>
            <a:r>
              <a:rPr lang="en-US" altLang="zh-CN" dirty="0"/>
              <a:t>6.10 </a:t>
            </a:r>
            <a:r>
              <a:rPr lang="zh-CN" altLang="en-US" dirty="0"/>
              <a:t>验证嵌入式软件具备安全功控制策略</a:t>
            </a:r>
          </a:p>
          <a:p>
            <a:pPr lvl="1"/>
            <a:r>
              <a:rPr lang="en-US" altLang="zh-CN" dirty="0"/>
              <a:t>6.11 </a:t>
            </a:r>
            <a:r>
              <a:rPr lang="zh-CN" altLang="en-US" dirty="0"/>
              <a:t>验证嵌入式软件安全功能基于安全属性决定访问控制</a:t>
            </a:r>
          </a:p>
          <a:p>
            <a:pPr lvl="1"/>
            <a:r>
              <a:rPr lang="en-US" altLang="zh-CN" dirty="0"/>
              <a:t>6.12 </a:t>
            </a:r>
            <a:r>
              <a:rPr lang="zh-CN" altLang="en-US" dirty="0"/>
              <a:t>嵌入式软件应保证输出不带相关安全属性的用户数据</a:t>
            </a:r>
          </a:p>
          <a:p>
            <a:pPr lvl="1"/>
            <a:r>
              <a:rPr lang="en-US" altLang="zh-CN" dirty="0"/>
              <a:t>6.13 </a:t>
            </a:r>
            <a:r>
              <a:rPr lang="zh-CN" altLang="en-US" dirty="0"/>
              <a:t>嵌入式软件基于特定要素执行信息流控制策略</a:t>
            </a:r>
          </a:p>
          <a:p>
            <a:pPr lvl="1"/>
            <a:r>
              <a:rPr lang="en-US" altLang="zh-CN" dirty="0"/>
              <a:t>6.14 </a:t>
            </a:r>
            <a:r>
              <a:rPr lang="zh-CN" altLang="en-US" dirty="0"/>
              <a:t>嵌入式软件信息流控制策略基于主体类型和信息安全属性</a:t>
            </a:r>
          </a:p>
          <a:p>
            <a:pPr lvl="1"/>
            <a:r>
              <a:rPr lang="en-US" altLang="zh-CN" dirty="0"/>
              <a:t>6.15 </a:t>
            </a:r>
            <a:r>
              <a:rPr lang="zh-CN" altLang="en-US" dirty="0"/>
              <a:t>从嵌入式软件外输入数据应执行访问控制策略和信息流控制策略</a:t>
            </a:r>
          </a:p>
          <a:p>
            <a:pPr lvl="1"/>
            <a:r>
              <a:rPr lang="en-US" altLang="zh-CN" dirty="0"/>
              <a:t>6.16 </a:t>
            </a:r>
            <a:r>
              <a:rPr lang="zh-CN" altLang="en-US" dirty="0"/>
              <a:t>嵌入式软件在内部各部分间传输的数据应执行访问控制策略和信息流控制策略</a:t>
            </a:r>
          </a:p>
        </p:txBody>
      </p:sp>
    </p:spTree>
    <p:extLst>
      <p:ext uri="{BB962C8B-B14F-4D97-AF65-F5344CB8AC3E}">
        <p14:creationId xmlns:p14="http://schemas.microsoft.com/office/powerpoint/2010/main" val="290170745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p:txBody>
          <a:bodyPr>
            <a:normAutofit/>
          </a:bodyPr>
          <a:lstStyle/>
          <a:p>
            <a:r>
              <a:rPr lang="zh-CN" altLang="en-US" dirty="0"/>
              <a:t>嵌入式软件安全功能要求</a:t>
            </a:r>
          </a:p>
        </p:txBody>
      </p:sp>
      <p:sp>
        <p:nvSpPr>
          <p:cNvPr id="3" name="内容占位符 2">
            <a:extLst>
              <a:ext uri="{FF2B5EF4-FFF2-40B4-BE49-F238E27FC236}">
                <a16:creationId xmlns:a16="http://schemas.microsoft.com/office/drawing/2014/main" id="{A681C9B7-0582-4575-ADAC-EC028907D0A0}"/>
              </a:ext>
            </a:extLst>
          </p:cNvPr>
          <p:cNvSpPr>
            <a:spLocks noGrp="1"/>
          </p:cNvSpPr>
          <p:nvPr>
            <p:ph idx="1"/>
          </p:nvPr>
        </p:nvSpPr>
        <p:spPr/>
        <p:txBody>
          <a:bodyPr>
            <a:normAutofit/>
          </a:bodyPr>
          <a:lstStyle/>
          <a:p>
            <a:pPr lvl="1"/>
            <a:r>
              <a:rPr lang="en-US" altLang="zh-CN" dirty="0"/>
              <a:t>6.17 </a:t>
            </a:r>
            <a:r>
              <a:rPr lang="zh-CN" altLang="en-US" dirty="0"/>
              <a:t>验证嵌入式软件清除回收资源的信息内容</a:t>
            </a:r>
          </a:p>
          <a:p>
            <a:pPr lvl="1"/>
            <a:r>
              <a:rPr lang="en-US" altLang="zh-CN" dirty="0"/>
              <a:t>6.18 </a:t>
            </a:r>
            <a:r>
              <a:rPr lang="zh-CN" altLang="en-US" dirty="0"/>
              <a:t>验证嵌入式软件具备保证数据交换完整性的措施</a:t>
            </a:r>
          </a:p>
          <a:p>
            <a:pPr lvl="1"/>
            <a:r>
              <a:rPr lang="en-US" altLang="zh-CN" dirty="0"/>
              <a:t>6.19 </a:t>
            </a:r>
            <a:r>
              <a:rPr lang="zh-CN" altLang="en-US" dirty="0"/>
              <a:t>验证嵌入式软件检测并记录鉴别失败次数并采取相应措施</a:t>
            </a:r>
          </a:p>
          <a:p>
            <a:pPr lvl="1"/>
            <a:r>
              <a:rPr lang="en-US" altLang="zh-CN" dirty="0"/>
              <a:t>6.20 </a:t>
            </a:r>
            <a:r>
              <a:rPr lang="zh-CN" altLang="en-US" dirty="0"/>
              <a:t>安全功能应为每一个用户保存安全属性列表</a:t>
            </a:r>
          </a:p>
          <a:p>
            <a:pPr lvl="1"/>
            <a:r>
              <a:rPr lang="en-US" altLang="zh-CN" dirty="0"/>
              <a:t>6.21 </a:t>
            </a:r>
            <a:r>
              <a:rPr lang="zh-CN" altLang="en-US" dirty="0"/>
              <a:t>在用户鉴别成功前嵌入式软件应限制可执行的操作</a:t>
            </a:r>
          </a:p>
          <a:p>
            <a:pPr lvl="1"/>
            <a:r>
              <a:rPr lang="en-US" altLang="zh-CN" dirty="0"/>
              <a:t>6.22 </a:t>
            </a:r>
            <a:r>
              <a:rPr lang="zh-CN" altLang="en-US" dirty="0"/>
              <a:t>嵌入式软件应保证鉴别反馈的安全性</a:t>
            </a:r>
          </a:p>
          <a:p>
            <a:pPr lvl="1"/>
            <a:r>
              <a:rPr lang="en-US" altLang="zh-CN" dirty="0"/>
              <a:t>6.23 </a:t>
            </a:r>
            <a:r>
              <a:rPr lang="zh-CN" altLang="en-US" dirty="0"/>
              <a:t>在用户鉴别成功前嵌入式软件应限制可执行的操作</a:t>
            </a:r>
          </a:p>
          <a:p>
            <a:pPr lvl="1"/>
            <a:r>
              <a:rPr lang="en-US" altLang="zh-CN" dirty="0"/>
              <a:t>6.24 </a:t>
            </a:r>
            <a:r>
              <a:rPr lang="zh-CN" altLang="en-US" dirty="0"/>
              <a:t>验证嵌入式软件仅允许已授权并识别的角色修改相应的安全功能行为</a:t>
            </a:r>
          </a:p>
        </p:txBody>
      </p:sp>
    </p:spTree>
    <p:extLst>
      <p:ext uri="{BB962C8B-B14F-4D97-AF65-F5344CB8AC3E}">
        <p14:creationId xmlns:p14="http://schemas.microsoft.com/office/powerpoint/2010/main" val="2872771719"/>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p:txBody>
          <a:bodyPr>
            <a:normAutofit/>
          </a:bodyPr>
          <a:lstStyle/>
          <a:p>
            <a:r>
              <a:rPr lang="zh-CN" altLang="en-US" dirty="0"/>
              <a:t>嵌入式软件安全功能要求</a:t>
            </a:r>
          </a:p>
        </p:txBody>
      </p:sp>
      <p:sp>
        <p:nvSpPr>
          <p:cNvPr id="3" name="内容占位符 2">
            <a:extLst>
              <a:ext uri="{FF2B5EF4-FFF2-40B4-BE49-F238E27FC236}">
                <a16:creationId xmlns:a16="http://schemas.microsoft.com/office/drawing/2014/main" id="{A681C9B7-0582-4575-ADAC-EC028907D0A0}"/>
              </a:ext>
            </a:extLst>
          </p:cNvPr>
          <p:cNvSpPr>
            <a:spLocks noGrp="1"/>
          </p:cNvSpPr>
          <p:nvPr>
            <p:ph idx="1"/>
          </p:nvPr>
        </p:nvSpPr>
        <p:spPr/>
        <p:txBody>
          <a:bodyPr>
            <a:normAutofit lnSpcReduction="10000"/>
          </a:bodyPr>
          <a:lstStyle/>
          <a:p>
            <a:pPr lvl="1"/>
            <a:r>
              <a:rPr lang="en-US" altLang="zh-CN" dirty="0"/>
              <a:t>6.25 </a:t>
            </a:r>
            <a:r>
              <a:rPr lang="zh-CN" altLang="en-US" dirty="0"/>
              <a:t>验证 嵌入式软件仅允许已识别的角色修改相应的安全属性</a:t>
            </a:r>
          </a:p>
          <a:p>
            <a:pPr lvl="1"/>
            <a:r>
              <a:rPr lang="en-US" altLang="zh-CN" dirty="0"/>
              <a:t>6.26 </a:t>
            </a:r>
            <a:r>
              <a:rPr lang="zh-CN" altLang="en-US" dirty="0"/>
              <a:t>验证 嵌入式软件安全属性只接受安全的值</a:t>
            </a:r>
          </a:p>
          <a:p>
            <a:pPr lvl="1"/>
            <a:r>
              <a:rPr lang="en-US" altLang="zh-CN" dirty="0"/>
              <a:t>6.27 </a:t>
            </a:r>
            <a:r>
              <a:rPr lang="zh-CN" altLang="en-US" dirty="0"/>
              <a:t>嵌入式软件应支持为安全属性设置初始值</a:t>
            </a:r>
          </a:p>
          <a:p>
            <a:pPr lvl="1"/>
            <a:r>
              <a:rPr lang="en-US" altLang="zh-CN" dirty="0"/>
              <a:t>6.28 </a:t>
            </a:r>
            <a:r>
              <a:rPr lang="zh-CN" altLang="en-US" dirty="0"/>
              <a:t>验证 嵌入式软件仅允许已识别的授权角色对安全功能数据进行修改</a:t>
            </a:r>
          </a:p>
          <a:p>
            <a:pPr lvl="1"/>
            <a:r>
              <a:rPr lang="en-US" altLang="zh-CN" dirty="0"/>
              <a:t>6.29 </a:t>
            </a:r>
            <a:r>
              <a:rPr lang="zh-CN" altLang="en-US" dirty="0"/>
              <a:t>验证 嵌入式软件仅允许已识别的授权角色对安全功能数据限值进行管理</a:t>
            </a:r>
          </a:p>
          <a:p>
            <a:pPr lvl="1"/>
            <a:r>
              <a:rPr lang="en-US" altLang="zh-CN" dirty="0"/>
              <a:t>6.30 </a:t>
            </a:r>
            <a:r>
              <a:rPr lang="zh-CN" altLang="en-US" dirty="0"/>
              <a:t>验证 嵌入式软件安全功能数据只接受安全的值</a:t>
            </a:r>
          </a:p>
          <a:p>
            <a:pPr lvl="1"/>
            <a:r>
              <a:rPr lang="en-US" altLang="zh-CN" dirty="0"/>
              <a:t>6.31 </a:t>
            </a:r>
            <a:r>
              <a:rPr lang="zh-CN" altLang="en-US" dirty="0"/>
              <a:t>验证 嵌入式软件仅允许已标识的授权角色撤销安全属性。</a:t>
            </a:r>
          </a:p>
          <a:p>
            <a:pPr lvl="1"/>
            <a:r>
              <a:rPr lang="en-US" altLang="zh-CN" dirty="0"/>
              <a:t>6.32 </a:t>
            </a:r>
            <a:r>
              <a:rPr lang="zh-CN" altLang="en-US" dirty="0"/>
              <a:t>验证 嵌入式软件安全功能在失败发生时保存一个安全状态</a:t>
            </a:r>
          </a:p>
        </p:txBody>
      </p:sp>
    </p:spTree>
    <p:extLst>
      <p:ext uri="{BB962C8B-B14F-4D97-AF65-F5344CB8AC3E}">
        <p14:creationId xmlns:p14="http://schemas.microsoft.com/office/powerpoint/2010/main" val="4055684748"/>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p:txBody>
          <a:bodyPr>
            <a:normAutofit/>
          </a:bodyPr>
          <a:lstStyle/>
          <a:p>
            <a:r>
              <a:rPr lang="zh-CN" altLang="en-US" dirty="0"/>
              <a:t>嵌入式软件安全功能要求</a:t>
            </a:r>
          </a:p>
        </p:txBody>
      </p:sp>
      <p:sp>
        <p:nvSpPr>
          <p:cNvPr id="3" name="内容占位符 2">
            <a:extLst>
              <a:ext uri="{FF2B5EF4-FFF2-40B4-BE49-F238E27FC236}">
                <a16:creationId xmlns:a16="http://schemas.microsoft.com/office/drawing/2014/main" id="{A681C9B7-0582-4575-ADAC-EC028907D0A0}"/>
              </a:ext>
            </a:extLst>
          </p:cNvPr>
          <p:cNvSpPr>
            <a:spLocks noGrp="1"/>
          </p:cNvSpPr>
          <p:nvPr>
            <p:ph idx="1"/>
          </p:nvPr>
        </p:nvSpPr>
        <p:spPr/>
        <p:txBody>
          <a:bodyPr>
            <a:normAutofit fontScale="85000" lnSpcReduction="10000"/>
          </a:bodyPr>
          <a:lstStyle/>
          <a:p>
            <a:pPr lvl="1"/>
            <a:r>
              <a:rPr lang="en-US" altLang="zh-CN" dirty="0"/>
              <a:t>6.33 </a:t>
            </a:r>
            <a:r>
              <a:rPr lang="zh-CN" altLang="en-US" dirty="0"/>
              <a:t>安全功能应保护安全功能数据在 嵌入式软件系统各部分间传输时不被泄露</a:t>
            </a:r>
          </a:p>
          <a:p>
            <a:pPr lvl="1"/>
            <a:r>
              <a:rPr lang="en-US" altLang="zh-CN" dirty="0"/>
              <a:t>6.34 </a:t>
            </a:r>
            <a:r>
              <a:rPr lang="zh-CN" altLang="en-US" dirty="0"/>
              <a:t>嵌入式软件应保证内部传输的安全功能数据的安全性</a:t>
            </a:r>
          </a:p>
          <a:p>
            <a:pPr lvl="1"/>
            <a:r>
              <a:rPr lang="en-US" altLang="zh-CN" dirty="0"/>
              <a:t>6.35 </a:t>
            </a:r>
            <a:r>
              <a:rPr lang="zh-CN" altLang="en-US" dirty="0"/>
              <a:t>安全功能应通过自动响应防止对安全功能的物理攻击</a:t>
            </a:r>
          </a:p>
          <a:p>
            <a:pPr lvl="1"/>
            <a:r>
              <a:rPr lang="en-US" altLang="zh-CN" dirty="0"/>
              <a:t>6.36 </a:t>
            </a:r>
            <a:r>
              <a:rPr lang="zh-CN" altLang="en-US" dirty="0"/>
              <a:t>验证 嵌入式软件不能从失败或服务中断自动恢复时，安全功能应进入维护模式</a:t>
            </a:r>
          </a:p>
          <a:p>
            <a:pPr lvl="1"/>
            <a:r>
              <a:rPr lang="en-US" altLang="zh-CN" dirty="0"/>
              <a:t>6.37 </a:t>
            </a:r>
            <a:r>
              <a:rPr lang="zh-CN" altLang="en-US" dirty="0"/>
              <a:t>嵌入式软件在安全功能完成或失败情况后恢复安全状态</a:t>
            </a:r>
          </a:p>
          <a:p>
            <a:pPr lvl="1"/>
            <a:r>
              <a:rPr lang="en-US" altLang="zh-CN" dirty="0"/>
              <a:t>6.38 </a:t>
            </a:r>
            <a:r>
              <a:rPr lang="zh-CN" altLang="en-US" dirty="0"/>
              <a:t>嵌入式软件具备检测重放攻击能力并正确响应</a:t>
            </a:r>
          </a:p>
          <a:p>
            <a:pPr lvl="1"/>
            <a:r>
              <a:rPr lang="en-US" altLang="zh-CN" dirty="0"/>
              <a:t>6.39 </a:t>
            </a:r>
            <a:r>
              <a:rPr lang="zh-CN" altLang="en-US" dirty="0"/>
              <a:t>验证嵌入式软件的安全策略不可旁路</a:t>
            </a:r>
          </a:p>
          <a:p>
            <a:pPr lvl="1"/>
            <a:r>
              <a:rPr lang="en-US" altLang="zh-CN" dirty="0"/>
              <a:t>6.40 </a:t>
            </a:r>
            <a:r>
              <a:rPr lang="zh-CN" altLang="en-US" dirty="0"/>
              <a:t>嵌入式软件应维护主体的安全域</a:t>
            </a:r>
          </a:p>
          <a:p>
            <a:pPr lvl="1"/>
            <a:r>
              <a:rPr lang="en-US" altLang="zh-CN" dirty="0"/>
              <a:t>6.41 </a:t>
            </a:r>
            <a:r>
              <a:rPr lang="zh-CN" altLang="en-US" dirty="0"/>
              <a:t>嵌入式软件安全功能具备自检能力</a:t>
            </a:r>
          </a:p>
          <a:p>
            <a:pPr lvl="1"/>
            <a:r>
              <a:rPr lang="en-US" altLang="zh-CN" dirty="0"/>
              <a:t>6.42 </a:t>
            </a:r>
            <a:r>
              <a:rPr lang="zh-CN" altLang="en-US" dirty="0"/>
              <a:t>嵌入式软件应维护与远程通信端点的信任通道</a:t>
            </a:r>
          </a:p>
        </p:txBody>
      </p:sp>
    </p:spTree>
    <p:extLst>
      <p:ext uri="{BB962C8B-B14F-4D97-AF65-F5344CB8AC3E}">
        <p14:creationId xmlns:p14="http://schemas.microsoft.com/office/powerpoint/2010/main" val="2241161283"/>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p:txBody>
          <a:bodyPr>
            <a:normAutofit/>
          </a:bodyPr>
          <a:lstStyle/>
          <a:p>
            <a:r>
              <a:rPr lang="zh-CN" altLang="en-US" dirty="0"/>
              <a:t>嵌入式软件安全保证</a:t>
            </a:r>
          </a:p>
        </p:txBody>
      </p:sp>
      <p:sp>
        <p:nvSpPr>
          <p:cNvPr id="3" name="内容占位符 2">
            <a:extLst>
              <a:ext uri="{FF2B5EF4-FFF2-40B4-BE49-F238E27FC236}">
                <a16:creationId xmlns:a16="http://schemas.microsoft.com/office/drawing/2014/main" id="{A681C9B7-0582-4575-ADAC-EC028907D0A0}"/>
              </a:ext>
            </a:extLst>
          </p:cNvPr>
          <p:cNvSpPr>
            <a:spLocks noGrp="1"/>
          </p:cNvSpPr>
          <p:nvPr>
            <p:ph idx="1"/>
          </p:nvPr>
        </p:nvSpPr>
        <p:spPr/>
        <p:txBody>
          <a:bodyPr>
            <a:normAutofit/>
          </a:bodyPr>
          <a:lstStyle/>
          <a:p>
            <a:pPr lvl="1"/>
            <a:r>
              <a:rPr lang="en-US" altLang="zh-CN" dirty="0"/>
              <a:t>6.1 </a:t>
            </a:r>
            <a:r>
              <a:rPr lang="zh-CN" altLang="en-US" dirty="0"/>
              <a:t>检查开发者使用配置管理系统使配置管理自动化。</a:t>
            </a:r>
          </a:p>
          <a:p>
            <a:pPr lvl="1"/>
            <a:r>
              <a:rPr lang="en-US" altLang="zh-CN" dirty="0"/>
              <a:t>6.2 </a:t>
            </a:r>
            <a:r>
              <a:rPr lang="zh-CN" altLang="en-US" dirty="0"/>
              <a:t>开发者产生支持和接受过程符合要求</a:t>
            </a:r>
          </a:p>
          <a:p>
            <a:pPr lvl="1"/>
            <a:r>
              <a:rPr lang="en-US" altLang="zh-CN" dirty="0"/>
              <a:t>6.3 </a:t>
            </a:r>
            <a:r>
              <a:rPr lang="zh-CN" altLang="en-US" dirty="0"/>
              <a:t>跟踪配置管理范围符合要求</a:t>
            </a:r>
          </a:p>
          <a:p>
            <a:pPr lvl="1"/>
            <a:r>
              <a:rPr lang="en-US" altLang="zh-CN" dirty="0"/>
              <a:t>6.4 </a:t>
            </a:r>
            <a:r>
              <a:rPr lang="zh-CN" altLang="en-US" dirty="0"/>
              <a:t>开发者修改监测符合要求</a:t>
            </a:r>
          </a:p>
          <a:p>
            <a:pPr lvl="1"/>
            <a:r>
              <a:rPr lang="en-US" altLang="zh-CN" dirty="0"/>
              <a:t>6.5 </a:t>
            </a:r>
            <a:r>
              <a:rPr lang="zh-CN" altLang="en-US" dirty="0"/>
              <a:t>验证开发者安装、生成和启动程序符合要求</a:t>
            </a:r>
          </a:p>
          <a:p>
            <a:pPr lvl="1"/>
            <a:r>
              <a:rPr lang="en-US" altLang="zh-CN" dirty="0"/>
              <a:t>6.6 </a:t>
            </a:r>
            <a:r>
              <a:rPr lang="zh-CN" altLang="en-US" dirty="0"/>
              <a:t>验证开发者定义的外部接口符合要求</a:t>
            </a:r>
          </a:p>
          <a:p>
            <a:pPr lvl="1"/>
            <a:r>
              <a:rPr lang="en-US" altLang="zh-CN" dirty="0"/>
              <a:t>6.7 </a:t>
            </a:r>
            <a:r>
              <a:rPr lang="zh-CN" altLang="en-US" dirty="0"/>
              <a:t>验证开发者高层设计符合要求</a:t>
            </a:r>
          </a:p>
          <a:p>
            <a:pPr lvl="1"/>
            <a:r>
              <a:rPr lang="en-US" altLang="zh-CN" dirty="0"/>
              <a:t>6.8 </a:t>
            </a:r>
            <a:r>
              <a:rPr lang="zh-CN" altLang="en-US" dirty="0"/>
              <a:t>验证开发者安全功能实现的子集符合要求</a:t>
            </a:r>
          </a:p>
        </p:txBody>
      </p:sp>
    </p:spTree>
    <p:extLst>
      <p:ext uri="{BB962C8B-B14F-4D97-AF65-F5344CB8AC3E}">
        <p14:creationId xmlns:p14="http://schemas.microsoft.com/office/powerpoint/2010/main" val="1977058166"/>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p:txBody>
          <a:bodyPr>
            <a:normAutofit/>
          </a:bodyPr>
          <a:lstStyle/>
          <a:p>
            <a:r>
              <a:rPr lang="zh-CN" altLang="en-US" dirty="0"/>
              <a:t>嵌入式软件安全保证</a:t>
            </a:r>
          </a:p>
        </p:txBody>
      </p:sp>
      <p:sp>
        <p:nvSpPr>
          <p:cNvPr id="3" name="内容占位符 2">
            <a:extLst>
              <a:ext uri="{FF2B5EF4-FFF2-40B4-BE49-F238E27FC236}">
                <a16:creationId xmlns:a16="http://schemas.microsoft.com/office/drawing/2014/main" id="{A681C9B7-0582-4575-ADAC-EC028907D0A0}"/>
              </a:ext>
            </a:extLst>
          </p:cNvPr>
          <p:cNvSpPr>
            <a:spLocks noGrp="1"/>
          </p:cNvSpPr>
          <p:nvPr>
            <p:ph idx="1"/>
          </p:nvPr>
        </p:nvSpPr>
        <p:spPr/>
        <p:txBody>
          <a:bodyPr>
            <a:normAutofit/>
          </a:bodyPr>
          <a:lstStyle/>
          <a:p>
            <a:pPr lvl="1"/>
            <a:r>
              <a:rPr lang="en-US" altLang="zh-CN" dirty="0"/>
              <a:t>6.9 </a:t>
            </a:r>
            <a:r>
              <a:rPr lang="zh-CN" altLang="en-US" dirty="0"/>
              <a:t>验证开发者模块化设计符合要求</a:t>
            </a:r>
          </a:p>
          <a:p>
            <a:pPr lvl="1"/>
            <a:r>
              <a:rPr lang="en-US" altLang="zh-CN" dirty="0"/>
              <a:t>6.10 </a:t>
            </a:r>
            <a:r>
              <a:rPr lang="zh-CN" altLang="en-US" dirty="0"/>
              <a:t>验证开发者安全功能的低层设计符合要求</a:t>
            </a:r>
          </a:p>
          <a:p>
            <a:pPr lvl="1"/>
            <a:r>
              <a:rPr lang="en-US" altLang="zh-CN" dirty="0"/>
              <a:t>6.11 </a:t>
            </a:r>
            <a:r>
              <a:rPr lang="zh-CN" altLang="en-US" dirty="0"/>
              <a:t>验证开发者非形式化对应性阐明符合要求</a:t>
            </a:r>
          </a:p>
          <a:p>
            <a:pPr lvl="1"/>
            <a:r>
              <a:rPr lang="en-US" altLang="zh-CN" dirty="0"/>
              <a:t>6.12 </a:t>
            </a:r>
            <a:r>
              <a:rPr lang="zh-CN" altLang="en-US" dirty="0"/>
              <a:t>验证开发者非形式化嵌入式软件安全策略模型符合要求</a:t>
            </a:r>
          </a:p>
          <a:p>
            <a:pPr lvl="1"/>
            <a:r>
              <a:rPr lang="en-US" altLang="zh-CN" dirty="0"/>
              <a:t>6.13 </a:t>
            </a:r>
            <a:r>
              <a:rPr lang="zh-CN" altLang="en-US" dirty="0"/>
              <a:t>验证开发者提供的管理者指南符合要求</a:t>
            </a:r>
          </a:p>
          <a:p>
            <a:pPr lvl="1"/>
            <a:r>
              <a:rPr lang="en-US" altLang="zh-CN" dirty="0"/>
              <a:t>6.14 </a:t>
            </a:r>
            <a:r>
              <a:rPr lang="zh-CN" altLang="en-US" dirty="0"/>
              <a:t>验证开发者提供的用户指南符合要求</a:t>
            </a:r>
          </a:p>
          <a:p>
            <a:pPr lvl="1"/>
            <a:r>
              <a:rPr lang="en-US" altLang="zh-CN" dirty="0"/>
              <a:t>6.15 </a:t>
            </a:r>
            <a:r>
              <a:rPr lang="zh-CN" altLang="en-US" dirty="0"/>
              <a:t>验证开发者提供的安全措施指示符合要求</a:t>
            </a:r>
          </a:p>
          <a:p>
            <a:pPr lvl="1"/>
            <a:r>
              <a:rPr lang="en-US" altLang="zh-CN" dirty="0"/>
              <a:t>6.16 </a:t>
            </a:r>
            <a:r>
              <a:rPr lang="zh-CN" altLang="en-US" dirty="0"/>
              <a:t>验证开发者定义的生命周期模型符合要求</a:t>
            </a:r>
          </a:p>
        </p:txBody>
      </p:sp>
    </p:spTree>
    <p:extLst>
      <p:ext uri="{BB962C8B-B14F-4D97-AF65-F5344CB8AC3E}">
        <p14:creationId xmlns:p14="http://schemas.microsoft.com/office/powerpoint/2010/main" val="3287336095"/>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p:txBody>
          <a:bodyPr>
            <a:normAutofit/>
          </a:bodyPr>
          <a:lstStyle/>
          <a:p>
            <a:r>
              <a:rPr lang="zh-CN" altLang="en-US" dirty="0"/>
              <a:t>嵌入式软件安全保证</a:t>
            </a:r>
          </a:p>
        </p:txBody>
      </p:sp>
      <p:sp>
        <p:nvSpPr>
          <p:cNvPr id="3" name="内容占位符 2">
            <a:extLst>
              <a:ext uri="{FF2B5EF4-FFF2-40B4-BE49-F238E27FC236}">
                <a16:creationId xmlns:a16="http://schemas.microsoft.com/office/drawing/2014/main" id="{A681C9B7-0582-4575-ADAC-EC028907D0A0}"/>
              </a:ext>
            </a:extLst>
          </p:cNvPr>
          <p:cNvSpPr>
            <a:spLocks noGrp="1"/>
          </p:cNvSpPr>
          <p:nvPr>
            <p:ph idx="1"/>
          </p:nvPr>
        </p:nvSpPr>
        <p:spPr/>
        <p:txBody>
          <a:bodyPr>
            <a:normAutofit/>
          </a:bodyPr>
          <a:lstStyle/>
          <a:p>
            <a:pPr lvl="1"/>
            <a:r>
              <a:rPr lang="en-US" altLang="zh-CN" dirty="0"/>
              <a:t>6.17 </a:t>
            </a:r>
            <a:r>
              <a:rPr lang="zh-CN" altLang="en-US" dirty="0"/>
              <a:t>验证开发者定义的开发工具符合要求</a:t>
            </a:r>
          </a:p>
          <a:p>
            <a:pPr lvl="1"/>
            <a:r>
              <a:rPr lang="en-US" altLang="zh-CN" dirty="0"/>
              <a:t>6.18 </a:t>
            </a:r>
            <a:r>
              <a:rPr lang="zh-CN" altLang="en-US" dirty="0"/>
              <a:t>验证开发者测试范围分析符合要求</a:t>
            </a:r>
          </a:p>
          <a:p>
            <a:pPr lvl="1"/>
            <a:r>
              <a:rPr lang="en-US" altLang="zh-CN" dirty="0"/>
              <a:t>6.19 </a:t>
            </a:r>
            <a:r>
              <a:rPr lang="zh-CN" altLang="en-US" dirty="0"/>
              <a:t>验证开发者对高层设计的测试符合要求</a:t>
            </a:r>
          </a:p>
          <a:p>
            <a:pPr lvl="1"/>
            <a:r>
              <a:rPr lang="en-US" altLang="zh-CN" dirty="0"/>
              <a:t>6.20 </a:t>
            </a:r>
            <a:r>
              <a:rPr lang="zh-CN" altLang="en-US" dirty="0"/>
              <a:t>验证开发者功能测试符合要求</a:t>
            </a:r>
          </a:p>
          <a:p>
            <a:pPr lvl="1"/>
            <a:r>
              <a:rPr lang="en-US" altLang="zh-CN" dirty="0"/>
              <a:t>6.21 </a:t>
            </a:r>
            <a:r>
              <a:rPr lang="zh-CN" altLang="en-US" dirty="0"/>
              <a:t>验证开发者独立性测试</a:t>
            </a:r>
            <a:r>
              <a:rPr lang="en-US" altLang="zh-CN" dirty="0"/>
              <a:t>—</a:t>
            </a:r>
            <a:r>
              <a:rPr lang="zh-CN" altLang="en-US" dirty="0"/>
              <a:t>抽样符合要求</a:t>
            </a:r>
          </a:p>
          <a:p>
            <a:pPr lvl="1"/>
            <a:r>
              <a:rPr lang="en-US" altLang="zh-CN" dirty="0"/>
              <a:t>6.22 </a:t>
            </a:r>
            <a:r>
              <a:rPr lang="zh-CN" altLang="en-US" dirty="0"/>
              <a:t>验证开发者分析确认符合要求</a:t>
            </a:r>
          </a:p>
          <a:p>
            <a:pPr lvl="1"/>
            <a:r>
              <a:rPr lang="en-US" altLang="zh-CN" dirty="0"/>
              <a:t>6.23 </a:t>
            </a:r>
            <a:r>
              <a:rPr lang="zh-CN" altLang="en-US" dirty="0"/>
              <a:t>验证开发者安全功能强度评估符合要求</a:t>
            </a:r>
          </a:p>
          <a:p>
            <a:pPr lvl="1"/>
            <a:r>
              <a:rPr lang="en-US" altLang="zh-CN" dirty="0"/>
              <a:t>6.24 </a:t>
            </a:r>
            <a:r>
              <a:rPr lang="zh-CN" altLang="en-US" dirty="0"/>
              <a:t>验证开发者安全功能强度评估符合要求</a:t>
            </a:r>
          </a:p>
        </p:txBody>
      </p:sp>
    </p:spTree>
    <p:extLst>
      <p:ext uri="{BB962C8B-B14F-4D97-AF65-F5344CB8AC3E}">
        <p14:creationId xmlns:p14="http://schemas.microsoft.com/office/powerpoint/2010/main" val="32288378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图片 4">
            <a:extLst>
              <a:ext uri="{FF2B5EF4-FFF2-40B4-BE49-F238E27FC236}">
                <a16:creationId xmlns:a16="http://schemas.microsoft.com/office/drawing/2014/main" id="{330A0783-6B6B-45F8-838B-2FF11E0ED97E}"/>
              </a:ext>
            </a:extLst>
          </p:cNvPr>
          <p:cNvPicPr>
            <a:picLocks noGrp="1" noChangeAspect="1"/>
          </p:cNvPicPr>
          <p:nvPr>
            <p:ph idx="1"/>
          </p:nvPr>
        </p:nvPicPr>
        <p:blipFill>
          <a:blip r:embed="rId2"/>
          <a:stretch>
            <a:fillRect/>
          </a:stretch>
        </p:blipFill>
        <p:spPr>
          <a:xfrm>
            <a:off x="746812" y="457200"/>
            <a:ext cx="5107037" cy="5578075"/>
          </a:xfrm>
          <a:prstGeom prst="rect">
            <a:avLst/>
          </a:prstGeom>
        </p:spPr>
      </p:pic>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a:xfrm>
            <a:off x="6105832" y="639097"/>
            <a:ext cx="2551471" cy="3686015"/>
          </a:xfrm>
        </p:spPr>
        <p:txBody>
          <a:bodyPr vert="horz" lIns="91440" tIns="45720" rIns="91440" bIns="45720" rtlCol="0" anchor="b">
            <a:normAutofit/>
          </a:bodyPr>
          <a:lstStyle/>
          <a:p>
            <a:r>
              <a:rPr lang="en-US" altLang="zh-CN" sz="5300">
                <a:solidFill>
                  <a:schemeClr val="tx1">
                    <a:lumMod val="85000"/>
                    <a:lumOff val="15000"/>
                  </a:schemeClr>
                </a:solidFill>
                <a:latin typeface="+mj-lt"/>
                <a:ea typeface="+mj-ea"/>
              </a:rPr>
              <a:t>Global Platform</a:t>
            </a:r>
          </a:p>
        </p:txBody>
      </p:sp>
    </p:spTree>
    <p:extLst>
      <p:ext uri="{BB962C8B-B14F-4D97-AF65-F5344CB8AC3E}">
        <p14:creationId xmlns:p14="http://schemas.microsoft.com/office/powerpoint/2010/main" val="5446353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a:xfrm>
            <a:off x="594360" y="286605"/>
            <a:ext cx="8010144" cy="986020"/>
          </a:xfrm>
        </p:spPr>
        <p:txBody>
          <a:bodyPr>
            <a:noAutofit/>
          </a:bodyPr>
          <a:lstStyle/>
          <a:p>
            <a:r>
              <a:rPr lang="en-US" altLang="zh-CN" sz="3600" dirty="0"/>
              <a:t>Security Responsibilities</a:t>
            </a:r>
            <a:endParaRPr lang="zh-CN" altLang="en-US" sz="3600" dirty="0"/>
          </a:p>
        </p:txBody>
      </p:sp>
      <p:sp>
        <p:nvSpPr>
          <p:cNvPr id="3" name="内容占位符 2">
            <a:extLst>
              <a:ext uri="{FF2B5EF4-FFF2-40B4-BE49-F238E27FC236}">
                <a16:creationId xmlns:a16="http://schemas.microsoft.com/office/drawing/2014/main" id="{A681C9B7-0582-4575-ADAC-EC028907D0A0}"/>
              </a:ext>
            </a:extLst>
          </p:cNvPr>
          <p:cNvSpPr>
            <a:spLocks noGrp="1"/>
          </p:cNvSpPr>
          <p:nvPr>
            <p:ph idx="1"/>
          </p:nvPr>
        </p:nvSpPr>
        <p:spPr>
          <a:xfrm>
            <a:off x="822959" y="1339631"/>
            <a:ext cx="7540456" cy="4886711"/>
          </a:xfrm>
        </p:spPr>
        <p:txBody>
          <a:bodyPr>
            <a:normAutofit/>
          </a:bodyPr>
          <a:lstStyle/>
          <a:p>
            <a:pPr lvl="2"/>
            <a:r>
              <a:rPr lang="zh-CN" altLang="en-US" dirty="0">
                <a:latin typeface="Arial" panose="020B0604020202020204" pitchFamily="34" charset="0"/>
                <a:cs typeface="Arial" panose="020B0604020202020204" pitchFamily="34" charset="0"/>
              </a:rPr>
              <a:t>发行商</a:t>
            </a:r>
            <a:r>
              <a:rPr lang="en-US" altLang="zh-CN" dirty="0">
                <a:latin typeface="Arial" panose="020B0604020202020204" pitchFamily="34" charset="0"/>
                <a:cs typeface="Arial" panose="020B0604020202020204" pitchFamily="34" charset="0"/>
              </a:rPr>
              <a:t>:</a:t>
            </a:r>
          </a:p>
          <a:p>
            <a:pPr lvl="3"/>
            <a:r>
              <a:rPr lang="zh-CN" altLang="en-US" dirty="0">
                <a:latin typeface="Arial" panose="020B0604020202020204" pitchFamily="34" charset="0"/>
                <a:cs typeface="Arial" panose="020B0604020202020204" pitchFamily="34" charset="0"/>
              </a:rPr>
              <a:t>发行和装载发行商安全域的密钥</a:t>
            </a:r>
            <a:r>
              <a:rPr lang="en-US" altLang="zh-CN" dirty="0">
                <a:latin typeface="Arial" panose="020B0604020202020204" pitchFamily="34" charset="0"/>
                <a:cs typeface="Arial" panose="020B0604020202020204" pitchFamily="34" charset="0"/>
              </a:rPr>
              <a:t>,</a:t>
            </a:r>
          </a:p>
          <a:p>
            <a:pPr lvl="3"/>
            <a:r>
              <a:rPr lang="zh-CN" altLang="en-US" dirty="0">
                <a:latin typeface="Arial" panose="020B0604020202020204" pitchFamily="34" charset="0"/>
                <a:cs typeface="Arial" panose="020B0604020202020204" pitchFamily="34" charset="0"/>
              </a:rPr>
              <a:t>强制应用遵循对设备和发行商的安全访问方式，</a:t>
            </a:r>
            <a:endParaRPr lang="en-US" altLang="zh-CN" dirty="0">
              <a:latin typeface="Arial" panose="020B0604020202020204" pitchFamily="34" charset="0"/>
              <a:cs typeface="Arial" panose="020B0604020202020204" pitchFamily="34" charset="0"/>
            </a:endParaRPr>
          </a:p>
          <a:p>
            <a:pPr lvl="3"/>
            <a:r>
              <a:rPr lang="zh-CN" altLang="en-US" dirty="0">
                <a:latin typeface="Arial" panose="020B0604020202020204" pitchFamily="34" charset="0"/>
                <a:cs typeface="Arial" panose="020B0604020202020204" pitchFamily="34" charset="0"/>
              </a:rPr>
              <a:t>除了发行商安全域之外，与应用提供方一起创建和初始化安全域</a:t>
            </a:r>
            <a:r>
              <a:rPr lang="en-US" altLang="zh-CN" dirty="0">
                <a:latin typeface="Arial" panose="020B0604020202020204" pitchFamily="34" charset="0"/>
                <a:cs typeface="Arial" panose="020B0604020202020204" pitchFamily="34" charset="0"/>
              </a:rPr>
              <a:t>,</a:t>
            </a:r>
          </a:p>
          <a:p>
            <a:pPr lvl="3"/>
            <a:r>
              <a:rPr lang="zh-CN" altLang="en-US" dirty="0">
                <a:latin typeface="Arial" panose="020B0604020202020204" pitchFamily="34" charset="0"/>
                <a:cs typeface="Arial" panose="020B0604020202020204" pitchFamily="34" charset="0"/>
              </a:rPr>
              <a:t>确定设备的生命周期管理策略、应用特权和其他安全参数，</a:t>
            </a:r>
            <a:endParaRPr lang="en-US" altLang="zh-CN" dirty="0">
              <a:latin typeface="Arial" panose="020B0604020202020204" pitchFamily="34" charset="0"/>
              <a:cs typeface="Arial" panose="020B0604020202020204" pitchFamily="34" charset="0"/>
            </a:endParaRPr>
          </a:p>
          <a:p>
            <a:pPr lvl="3"/>
            <a:r>
              <a:rPr lang="zh-CN" altLang="en-US" dirty="0">
                <a:latin typeface="Arial" panose="020B0604020202020204" pitchFamily="34" charset="0"/>
                <a:cs typeface="Arial" panose="020B0604020202020204" pitchFamily="34" charset="0"/>
              </a:rPr>
              <a:t>管理应用代码的下载（预发行和后发行），</a:t>
            </a:r>
            <a:endParaRPr lang="en-US" altLang="zh-CN" dirty="0">
              <a:latin typeface="Arial" panose="020B0604020202020204" pitchFamily="34" charset="0"/>
              <a:cs typeface="Arial" panose="020B0604020202020204" pitchFamily="34" charset="0"/>
            </a:endParaRPr>
          </a:p>
          <a:p>
            <a:pPr lvl="3"/>
            <a:r>
              <a:rPr lang="zh-CN" altLang="en-US" dirty="0">
                <a:latin typeface="Arial" panose="020B0604020202020204" pitchFamily="34" charset="0"/>
                <a:cs typeface="Arial" panose="020B0604020202020204" pitchFamily="34" charset="0"/>
              </a:rPr>
              <a:t>基于密码授权的下载、安装、让渡</a:t>
            </a:r>
            <a:r>
              <a:rPr lang="en-US" altLang="zh-CN"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4897793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a:xfrm>
            <a:off x="594360" y="286605"/>
            <a:ext cx="8010144" cy="986020"/>
          </a:xfrm>
        </p:spPr>
        <p:txBody>
          <a:bodyPr>
            <a:noAutofit/>
          </a:bodyPr>
          <a:lstStyle/>
          <a:p>
            <a:r>
              <a:rPr lang="en-US" altLang="zh-CN" sz="3600" dirty="0"/>
              <a:t>Security Responsibilities</a:t>
            </a:r>
            <a:endParaRPr lang="zh-CN" altLang="en-US" sz="3600" dirty="0"/>
          </a:p>
        </p:txBody>
      </p:sp>
      <p:sp>
        <p:nvSpPr>
          <p:cNvPr id="3" name="内容占位符 2">
            <a:extLst>
              <a:ext uri="{FF2B5EF4-FFF2-40B4-BE49-F238E27FC236}">
                <a16:creationId xmlns:a16="http://schemas.microsoft.com/office/drawing/2014/main" id="{A681C9B7-0582-4575-ADAC-EC028907D0A0}"/>
              </a:ext>
            </a:extLst>
          </p:cNvPr>
          <p:cNvSpPr>
            <a:spLocks noGrp="1"/>
          </p:cNvSpPr>
          <p:nvPr>
            <p:ph idx="1"/>
          </p:nvPr>
        </p:nvSpPr>
        <p:spPr>
          <a:xfrm>
            <a:off x="822959" y="1339631"/>
            <a:ext cx="7540456" cy="4886711"/>
          </a:xfrm>
        </p:spPr>
        <p:txBody>
          <a:bodyPr>
            <a:normAutofit/>
          </a:bodyPr>
          <a:lstStyle/>
          <a:p>
            <a:pPr lvl="2"/>
            <a:r>
              <a:rPr lang="zh-CN" altLang="en-US" dirty="0">
                <a:latin typeface="Arial" panose="020B0604020202020204" pitchFamily="34" charset="0"/>
                <a:cs typeface="Arial" panose="020B0604020202020204" pitchFamily="34" charset="0"/>
              </a:rPr>
              <a:t>应用提供商</a:t>
            </a:r>
            <a:r>
              <a:rPr lang="en-US" altLang="zh-CN" dirty="0">
                <a:latin typeface="Arial" panose="020B0604020202020204" pitchFamily="34" charset="0"/>
                <a:cs typeface="Arial" panose="020B0604020202020204" pitchFamily="34" charset="0"/>
              </a:rPr>
              <a:t>:</a:t>
            </a:r>
          </a:p>
          <a:p>
            <a:pPr lvl="3"/>
            <a:r>
              <a:rPr lang="zh-CN" altLang="en-US" dirty="0">
                <a:latin typeface="Arial" panose="020B0604020202020204" pitchFamily="34" charset="0"/>
                <a:cs typeface="Arial" panose="020B0604020202020204" pitchFamily="34" charset="0"/>
              </a:rPr>
              <a:t>生成</a:t>
            </a:r>
            <a:r>
              <a:rPr lang="en-US" altLang="zh-CN" dirty="0">
                <a:latin typeface="Arial" panose="020B0604020202020204" pitchFamily="34" charset="0"/>
                <a:cs typeface="Arial" panose="020B0604020202020204" pitchFamily="34" charset="0"/>
              </a:rPr>
              <a:t>,</a:t>
            </a:r>
            <a:r>
              <a:rPr lang="zh-CN" altLang="en-US" dirty="0">
                <a:latin typeface="Arial" panose="020B0604020202020204" pitchFamily="34" charset="0"/>
                <a:cs typeface="Arial" panose="020B0604020202020204" pitchFamily="34" charset="0"/>
              </a:rPr>
              <a:t>或者从可信第三方获得密钥自己的安全域的密钥，</a:t>
            </a:r>
            <a:endParaRPr lang="en-US" altLang="zh-CN" dirty="0">
              <a:latin typeface="Arial" panose="020B0604020202020204" pitchFamily="34" charset="0"/>
              <a:cs typeface="Arial" panose="020B0604020202020204" pitchFamily="34" charset="0"/>
            </a:endParaRPr>
          </a:p>
          <a:p>
            <a:pPr lvl="3"/>
            <a:r>
              <a:rPr lang="zh-CN" altLang="en-US" dirty="0">
                <a:latin typeface="Arial" panose="020B0604020202020204" pitchFamily="34" charset="0"/>
                <a:cs typeface="Arial" panose="020B0604020202020204" pitchFamily="34" charset="0"/>
              </a:rPr>
              <a:t>提供符合发行商安全策略与标准的应用，</a:t>
            </a:r>
            <a:endParaRPr lang="en-US" altLang="zh-CN" dirty="0">
              <a:latin typeface="Arial" panose="020B0604020202020204" pitchFamily="34" charset="0"/>
              <a:cs typeface="Arial" panose="020B0604020202020204" pitchFamily="34" charset="0"/>
            </a:endParaRPr>
          </a:p>
          <a:p>
            <a:pPr lvl="3"/>
            <a:r>
              <a:rPr lang="zh-CN" altLang="en-US" dirty="0">
                <a:latin typeface="Arial" panose="020B0604020202020204" pitchFamily="34" charset="0"/>
                <a:cs typeface="Arial" panose="020B0604020202020204" pitchFamily="34" charset="0"/>
              </a:rPr>
              <a:t>与发行商安全域一起创建和初始化安全域</a:t>
            </a:r>
            <a:r>
              <a:rPr lang="en-US" altLang="zh-CN" dirty="0">
                <a:latin typeface="Arial" panose="020B0604020202020204" pitchFamily="34" charset="0"/>
                <a:cs typeface="Arial" panose="020B0604020202020204" pitchFamily="34" charset="0"/>
              </a:rPr>
              <a:t>,</a:t>
            </a:r>
          </a:p>
          <a:p>
            <a:pPr lvl="3"/>
            <a:r>
              <a:rPr lang="zh-CN" altLang="en-US" dirty="0">
                <a:latin typeface="Arial" panose="020B0604020202020204" pitchFamily="34" charset="0"/>
                <a:cs typeface="Arial" panose="020B0604020202020204" pitchFamily="34" charset="0"/>
              </a:rPr>
              <a:t>根据应用提供商的安全策略提供应用代码的签名，</a:t>
            </a:r>
            <a:endParaRPr lang="en-US" altLang="zh-CN" dirty="0">
              <a:latin typeface="Arial" panose="020B0604020202020204" pitchFamily="34" charset="0"/>
              <a:cs typeface="Arial" panose="020B0604020202020204" pitchFamily="34" charset="0"/>
            </a:endParaRPr>
          </a:p>
          <a:p>
            <a:pPr lvl="3"/>
            <a:r>
              <a:rPr lang="zh-CN" altLang="en-US" dirty="0">
                <a:latin typeface="Arial" panose="020B0604020202020204" pitchFamily="34" charset="0"/>
                <a:cs typeface="Arial" panose="020B0604020202020204" pitchFamily="34" charset="0"/>
              </a:rPr>
              <a:t>从发行商获得下载、安装、让渡的预授权，</a:t>
            </a:r>
            <a:endParaRPr lang="en-US" altLang="zh-CN" dirty="0">
              <a:latin typeface="Arial" panose="020B0604020202020204" pitchFamily="34" charset="0"/>
              <a:cs typeface="Arial" panose="020B0604020202020204" pitchFamily="34" charset="0"/>
            </a:endParaRPr>
          </a:p>
          <a:p>
            <a:pPr lvl="3"/>
            <a:r>
              <a:rPr lang="zh-CN" altLang="en-US" dirty="0">
                <a:latin typeface="Arial" panose="020B0604020202020204" pitchFamily="34" charset="0"/>
                <a:cs typeface="Arial" panose="020B0604020202020204" pitchFamily="34" charset="0"/>
              </a:rPr>
              <a:t>根据发行商的管理策略，返回下载安装删除和让渡的收条。</a:t>
            </a:r>
            <a:endParaRPr lang="en-US" altLang="zh-C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162353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a:xfrm>
            <a:off x="594360" y="286605"/>
            <a:ext cx="8010144" cy="986020"/>
          </a:xfrm>
        </p:spPr>
        <p:txBody>
          <a:bodyPr>
            <a:noAutofit/>
          </a:bodyPr>
          <a:lstStyle/>
          <a:p>
            <a:r>
              <a:rPr lang="en-US" altLang="zh-CN" sz="3600" dirty="0"/>
              <a:t>Security Responsibilities</a:t>
            </a:r>
            <a:endParaRPr lang="zh-CN" altLang="en-US" sz="3600" dirty="0"/>
          </a:p>
        </p:txBody>
      </p:sp>
      <p:sp>
        <p:nvSpPr>
          <p:cNvPr id="3" name="内容占位符 2">
            <a:extLst>
              <a:ext uri="{FF2B5EF4-FFF2-40B4-BE49-F238E27FC236}">
                <a16:creationId xmlns:a16="http://schemas.microsoft.com/office/drawing/2014/main" id="{A681C9B7-0582-4575-ADAC-EC028907D0A0}"/>
              </a:ext>
            </a:extLst>
          </p:cNvPr>
          <p:cNvSpPr>
            <a:spLocks noGrp="1"/>
          </p:cNvSpPr>
          <p:nvPr>
            <p:ph idx="1"/>
          </p:nvPr>
        </p:nvSpPr>
        <p:spPr>
          <a:xfrm>
            <a:off x="822959" y="1339631"/>
            <a:ext cx="7540456" cy="4886711"/>
          </a:xfrm>
        </p:spPr>
        <p:txBody>
          <a:bodyPr>
            <a:normAutofit/>
          </a:bodyPr>
          <a:lstStyle/>
          <a:p>
            <a:pPr lvl="2"/>
            <a:r>
              <a:rPr lang="zh-CN" altLang="en-US" dirty="0">
                <a:latin typeface="Arial" panose="020B0604020202020204" pitchFamily="34" charset="0"/>
                <a:cs typeface="Arial" panose="020B0604020202020204" pitchFamily="34" charset="0"/>
              </a:rPr>
              <a:t>控制权威</a:t>
            </a:r>
            <a:r>
              <a:rPr lang="en-US" altLang="zh-CN" dirty="0">
                <a:latin typeface="Arial" panose="020B0604020202020204" pitchFamily="34" charset="0"/>
                <a:cs typeface="Arial" panose="020B0604020202020204" pitchFamily="34" charset="0"/>
              </a:rPr>
              <a:t>:</a:t>
            </a:r>
          </a:p>
          <a:p>
            <a:pPr lvl="3"/>
            <a:r>
              <a:rPr lang="zh-CN" altLang="en-US" dirty="0">
                <a:latin typeface="Arial" panose="020B0604020202020204" pitchFamily="34" charset="0"/>
                <a:cs typeface="Arial" panose="020B0604020202020204" pitchFamily="34" charset="0"/>
              </a:rPr>
              <a:t>生成</a:t>
            </a:r>
            <a:r>
              <a:rPr lang="en-US" altLang="zh-CN" dirty="0">
                <a:latin typeface="Arial" panose="020B0604020202020204" pitchFamily="34" charset="0"/>
                <a:cs typeface="Arial" panose="020B0604020202020204" pitchFamily="34" charset="0"/>
              </a:rPr>
              <a:t>,</a:t>
            </a:r>
            <a:r>
              <a:rPr lang="zh-CN" altLang="en-US" dirty="0">
                <a:latin typeface="Arial" panose="020B0604020202020204" pitchFamily="34" charset="0"/>
                <a:cs typeface="Arial" panose="020B0604020202020204" pitchFamily="34" charset="0"/>
              </a:rPr>
              <a:t>或者从可信第三方获得密钥自己的安全域的密钥，</a:t>
            </a:r>
            <a:endParaRPr lang="en-US" altLang="zh-CN" dirty="0">
              <a:latin typeface="Arial" panose="020B0604020202020204" pitchFamily="34" charset="0"/>
              <a:cs typeface="Arial" panose="020B0604020202020204" pitchFamily="34" charset="0"/>
            </a:endParaRPr>
          </a:p>
          <a:p>
            <a:pPr lvl="3"/>
            <a:r>
              <a:rPr lang="zh-CN" altLang="en-US" dirty="0">
                <a:latin typeface="Arial" panose="020B0604020202020204" pitchFamily="34" charset="0"/>
                <a:cs typeface="Arial" panose="020B0604020202020204" pitchFamily="34" charset="0"/>
              </a:rPr>
              <a:t>与发行商安全域一起装载生成好的密钥到自己的安全域</a:t>
            </a:r>
            <a:r>
              <a:rPr lang="en-US" altLang="zh-CN" dirty="0">
                <a:latin typeface="Arial" panose="020B0604020202020204" pitchFamily="34" charset="0"/>
                <a:cs typeface="Arial" panose="020B0604020202020204" pitchFamily="34" charset="0"/>
              </a:rPr>
              <a:t>,</a:t>
            </a:r>
          </a:p>
          <a:p>
            <a:pPr lvl="3"/>
            <a:r>
              <a:rPr lang="zh-CN" altLang="en-US" dirty="0">
                <a:latin typeface="Arial" panose="020B0604020202020204" pitchFamily="34" charset="0"/>
                <a:cs typeface="Arial" panose="020B0604020202020204" pitchFamily="34" charset="0"/>
              </a:rPr>
              <a:t>根据自己的安全策略为发行商和应用提供商提供代码签名。</a:t>
            </a:r>
            <a:endParaRPr lang="en-US" altLang="zh-C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8051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 name="图片 4">
            <a:extLst>
              <a:ext uri="{FF2B5EF4-FFF2-40B4-BE49-F238E27FC236}">
                <a16:creationId xmlns:a16="http://schemas.microsoft.com/office/drawing/2014/main" id="{64A1462F-02B1-4A41-9E26-4666AEA0009F}"/>
              </a:ext>
            </a:extLst>
          </p:cNvPr>
          <p:cNvPicPr>
            <a:picLocks noGrp="1" noChangeAspect="1"/>
          </p:cNvPicPr>
          <p:nvPr>
            <p:ph idx="1"/>
          </p:nvPr>
        </p:nvPicPr>
        <p:blipFill>
          <a:blip r:embed="rId2"/>
          <a:stretch>
            <a:fillRect/>
          </a:stretch>
        </p:blipFill>
        <p:spPr>
          <a:xfrm>
            <a:off x="147290" y="219740"/>
            <a:ext cx="6412595" cy="6048087"/>
          </a:xfrm>
          <a:prstGeom prst="rect">
            <a:avLst/>
          </a:prstGeom>
        </p:spPr>
      </p:pic>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a:xfrm>
            <a:off x="6550515" y="746885"/>
            <a:ext cx="2520321" cy="3686015"/>
          </a:xfrm>
        </p:spPr>
        <p:txBody>
          <a:bodyPr vert="horz" lIns="91440" tIns="45720" rIns="91440" bIns="45720" rtlCol="0" anchor="b">
            <a:normAutofit/>
          </a:bodyPr>
          <a:lstStyle/>
          <a:p>
            <a:r>
              <a:rPr lang="en-US" altLang="zh-CN" sz="5300" dirty="0">
                <a:solidFill>
                  <a:schemeClr val="tx1">
                    <a:lumMod val="85000"/>
                    <a:lumOff val="15000"/>
                  </a:schemeClr>
                </a:solidFill>
                <a:latin typeface="+mj-lt"/>
                <a:ea typeface="+mj-ea"/>
              </a:rPr>
              <a:t>Global Platform</a:t>
            </a:r>
          </a:p>
        </p:txBody>
      </p:sp>
    </p:spTree>
    <p:extLst>
      <p:ext uri="{BB962C8B-B14F-4D97-AF65-F5344CB8AC3E}">
        <p14:creationId xmlns:p14="http://schemas.microsoft.com/office/powerpoint/2010/main" val="5339918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p:txBody>
          <a:bodyPr>
            <a:normAutofit/>
          </a:bodyPr>
          <a:lstStyle/>
          <a:p>
            <a:r>
              <a:rPr lang="zh-CN" altLang="en-US" dirty="0"/>
              <a:t>嵌入式系统的生命周期</a:t>
            </a:r>
          </a:p>
        </p:txBody>
      </p:sp>
      <p:sp>
        <p:nvSpPr>
          <p:cNvPr id="3" name="内容占位符 2">
            <a:extLst>
              <a:ext uri="{FF2B5EF4-FFF2-40B4-BE49-F238E27FC236}">
                <a16:creationId xmlns:a16="http://schemas.microsoft.com/office/drawing/2014/main" id="{A681C9B7-0582-4575-ADAC-EC028907D0A0}"/>
              </a:ext>
            </a:extLst>
          </p:cNvPr>
          <p:cNvSpPr>
            <a:spLocks noGrp="1"/>
          </p:cNvSpPr>
          <p:nvPr>
            <p:ph idx="1"/>
          </p:nvPr>
        </p:nvSpPr>
        <p:spPr/>
        <p:txBody>
          <a:bodyPr>
            <a:normAutofit fontScale="70000" lnSpcReduction="20000"/>
          </a:bodyPr>
          <a:lstStyle/>
          <a:p>
            <a:r>
              <a:rPr lang="zh-CN" altLang="en-US" dirty="0"/>
              <a:t>阶段 </a:t>
            </a:r>
            <a:r>
              <a:rPr lang="en-US" altLang="zh-CN" dirty="0"/>
              <a:t>1</a:t>
            </a:r>
            <a:r>
              <a:rPr lang="zh-CN" altLang="en-US" sz="800" dirty="0"/>
              <a:t>	</a:t>
            </a:r>
            <a:r>
              <a:rPr lang="zh-CN" altLang="en-US" dirty="0"/>
              <a:t>嵌入式软件开发</a:t>
            </a:r>
            <a:r>
              <a:rPr lang="en-US" altLang="zh-CN" sz="800" dirty="0"/>
              <a:t>		</a:t>
            </a:r>
            <a:r>
              <a:rPr lang="zh-CN" altLang="en-US" dirty="0"/>
              <a:t>嵌入式软件开发方负责嵌入式软件的开发和 </a:t>
            </a:r>
            <a:r>
              <a:rPr lang="en-US" altLang="zh-CN" dirty="0"/>
              <a:t>IC </a:t>
            </a:r>
            <a:r>
              <a:rPr lang="zh-CN" altLang="en-US" dirty="0"/>
              <a:t>预个人化要求的规范。</a:t>
            </a:r>
            <a:r>
              <a:rPr lang="zh-CN" altLang="en-US" sz="800" dirty="0"/>
              <a:t>	</a:t>
            </a:r>
          </a:p>
          <a:p>
            <a:r>
              <a:rPr lang="zh-CN" altLang="en-US" dirty="0"/>
              <a:t>阶段 </a:t>
            </a:r>
            <a:r>
              <a:rPr lang="en-US" altLang="zh-CN" dirty="0"/>
              <a:t>2</a:t>
            </a:r>
            <a:r>
              <a:rPr lang="zh-CN" altLang="en-US" sz="800" dirty="0"/>
              <a:t>	</a:t>
            </a:r>
            <a:r>
              <a:rPr lang="en-US" altLang="zh-CN" dirty="0"/>
              <a:t>IC </a:t>
            </a:r>
            <a:r>
              <a:rPr lang="zh-CN" altLang="en-US" dirty="0"/>
              <a:t>开发</a:t>
            </a:r>
            <a:r>
              <a:rPr lang="zh-CN" altLang="en-US" sz="800" dirty="0"/>
              <a:t>	</a:t>
            </a:r>
            <a:r>
              <a:rPr lang="en-US" altLang="zh-CN" dirty="0"/>
              <a:t>IC </a:t>
            </a:r>
            <a:r>
              <a:rPr lang="zh-CN" altLang="en-US" dirty="0"/>
              <a:t>设计方设计 </a:t>
            </a:r>
            <a:r>
              <a:rPr lang="en-US" altLang="zh-CN" dirty="0"/>
              <a:t>IC</a:t>
            </a:r>
            <a:r>
              <a:rPr lang="zh-CN" altLang="en-US" dirty="0"/>
              <a:t>，开发 </a:t>
            </a:r>
            <a:r>
              <a:rPr lang="en-US" altLang="zh-CN" dirty="0"/>
              <a:t>IC </a:t>
            </a:r>
            <a:r>
              <a:rPr lang="zh-CN" altLang="en-US" dirty="0"/>
              <a:t>专用软件，给嵌入式软件开发方提供信息、软件和工具，并通过可信任的交付和验证流程从开发方接受嵌入式软件。 依据 </a:t>
            </a:r>
            <a:r>
              <a:rPr lang="en-US" altLang="zh-CN" dirty="0"/>
              <a:t>IC </a:t>
            </a:r>
            <a:r>
              <a:rPr lang="zh-CN" altLang="en-US" dirty="0"/>
              <a:t>设计、</a:t>
            </a:r>
            <a:r>
              <a:rPr lang="en-US" altLang="zh-CN" dirty="0"/>
              <a:t>IC </a:t>
            </a:r>
            <a:r>
              <a:rPr lang="zh-CN" altLang="en-US" dirty="0"/>
              <a:t>专用软件和嵌入式软件构建制造光掩膜所必须的</a:t>
            </a:r>
            <a:r>
              <a:rPr lang="en-US" altLang="zh-CN" dirty="0"/>
              <a:t>IC </a:t>
            </a:r>
            <a:r>
              <a:rPr lang="zh-CN" altLang="en-US" dirty="0"/>
              <a:t>数据库。</a:t>
            </a:r>
            <a:r>
              <a:rPr lang="zh-CN" altLang="en-US" sz="800" dirty="0"/>
              <a:t>	</a:t>
            </a:r>
          </a:p>
          <a:p>
            <a:r>
              <a:rPr lang="zh-CN" altLang="en-US" dirty="0"/>
              <a:t>阶段 </a:t>
            </a:r>
            <a:r>
              <a:rPr lang="en-US" altLang="zh-CN" dirty="0"/>
              <a:t>3</a:t>
            </a:r>
            <a:r>
              <a:rPr lang="zh-CN" altLang="en-US" sz="800" dirty="0"/>
              <a:t>	</a:t>
            </a:r>
            <a:r>
              <a:rPr lang="en-US" altLang="zh-CN" dirty="0"/>
              <a:t>IC </a:t>
            </a:r>
            <a:r>
              <a:rPr lang="zh-CN" altLang="en-US" dirty="0"/>
              <a:t>制造和测试</a:t>
            </a:r>
            <a:r>
              <a:rPr lang="zh-CN" altLang="en-US" sz="800" dirty="0"/>
              <a:t>	</a:t>
            </a:r>
            <a:r>
              <a:rPr lang="en-US" altLang="zh-CN" dirty="0"/>
              <a:t>IC </a:t>
            </a:r>
            <a:r>
              <a:rPr lang="zh-CN" altLang="en-US" dirty="0"/>
              <a:t>制造方通过 </a:t>
            </a:r>
            <a:r>
              <a:rPr lang="en-US" altLang="zh-CN" dirty="0"/>
              <a:t>IC </a:t>
            </a:r>
            <a:r>
              <a:rPr lang="zh-CN" altLang="en-US" dirty="0"/>
              <a:t>制造、</a:t>
            </a:r>
            <a:r>
              <a:rPr lang="en-US" altLang="zh-CN" dirty="0"/>
              <a:t>IC </a:t>
            </a:r>
            <a:r>
              <a:rPr lang="zh-CN" altLang="en-US" dirty="0"/>
              <a:t>测试和 </a:t>
            </a:r>
            <a:r>
              <a:rPr lang="en-US" altLang="zh-CN" dirty="0"/>
              <a:t>IC </a:t>
            </a:r>
            <a:r>
              <a:rPr lang="zh-CN" altLang="en-US" dirty="0"/>
              <a:t>预个人化三个主要步骤生产 </a:t>
            </a:r>
            <a:r>
              <a:rPr lang="en-US" altLang="zh-CN" dirty="0"/>
              <a:t>IC</a:t>
            </a:r>
            <a:r>
              <a:rPr lang="zh-CN" altLang="en-US" dirty="0"/>
              <a:t>。</a:t>
            </a:r>
            <a:r>
              <a:rPr lang="zh-CN" altLang="en-US" sz="800" dirty="0"/>
              <a:t>	</a:t>
            </a:r>
          </a:p>
          <a:p>
            <a:r>
              <a:rPr lang="zh-CN" altLang="en-US" dirty="0"/>
              <a:t>阶段 </a:t>
            </a:r>
            <a:r>
              <a:rPr lang="en-US" altLang="zh-CN" dirty="0"/>
              <a:t>4</a:t>
            </a:r>
            <a:r>
              <a:rPr lang="zh-CN" altLang="en-US" sz="800" dirty="0"/>
              <a:t>	</a:t>
            </a:r>
            <a:r>
              <a:rPr lang="en-US" altLang="zh-CN" dirty="0"/>
              <a:t>IC </a:t>
            </a:r>
            <a:r>
              <a:rPr lang="zh-CN" altLang="en-US" dirty="0"/>
              <a:t>封装和测试</a:t>
            </a:r>
            <a:r>
              <a:rPr lang="zh-CN" altLang="en-US" sz="800" dirty="0"/>
              <a:t>	</a:t>
            </a:r>
            <a:r>
              <a:rPr lang="en-US" altLang="zh-CN" dirty="0"/>
              <a:t>IC </a:t>
            </a:r>
            <a:r>
              <a:rPr lang="zh-CN" altLang="en-US" dirty="0"/>
              <a:t>封装方负责 </a:t>
            </a:r>
            <a:r>
              <a:rPr lang="en-US" altLang="zh-CN" dirty="0"/>
              <a:t>IC </a:t>
            </a:r>
            <a:r>
              <a:rPr lang="zh-CN" altLang="en-US" dirty="0"/>
              <a:t>的封装和测试。</a:t>
            </a:r>
            <a:r>
              <a:rPr lang="zh-CN" altLang="en-US" sz="800" dirty="0"/>
              <a:t>	</a:t>
            </a:r>
          </a:p>
          <a:p>
            <a:r>
              <a:rPr lang="zh-CN" altLang="en-US" dirty="0"/>
              <a:t>阶段 </a:t>
            </a:r>
            <a:r>
              <a:rPr lang="en-US" altLang="zh-CN" dirty="0"/>
              <a:t>5</a:t>
            </a:r>
            <a:r>
              <a:rPr lang="zh-CN" altLang="en-US" sz="800" dirty="0"/>
              <a:t>	</a:t>
            </a:r>
            <a:r>
              <a:rPr lang="zh-CN" altLang="en-US" dirty="0"/>
              <a:t>产品化流程</a:t>
            </a:r>
            <a:r>
              <a:rPr lang="zh-CN" altLang="en-US" sz="800" dirty="0"/>
              <a:t>	</a:t>
            </a:r>
            <a:r>
              <a:rPr lang="zh-CN" altLang="en-US" dirty="0"/>
              <a:t>嵌入式软件系统产品制造方负责嵌入式软件系统产品化流程和测试。</a:t>
            </a:r>
            <a:r>
              <a:rPr lang="zh-CN" altLang="en-US" sz="800" dirty="0"/>
              <a:t>	</a:t>
            </a:r>
          </a:p>
          <a:p>
            <a:r>
              <a:rPr lang="zh-CN" altLang="en-US" dirty="0"/>
              <a:t>阶段 </a:t>
            </a:r>
            <a:r>
              <a:rPr lang="en-US" altLang="zh-CN" dirty="0"/>
              <a:t>6</a:t>
            </a:r>
            <a:r>
              <a:rPr lang="zh-CN" altLang="en-US" sz="800" dirty="0"/>
              <a:t>	</a:t>
            </a:r>
            <a:r>
              <a:rPr lang="zh-CN" altLang="en-US" dirty="0"/>
              <a:t>嵌入式软件系统个人化</a:t>
            </a:r>
            <a:r>
              <a:rPr lang="zh-CN" altLang="en-US" sz="800" dirty="0"/>
              <a:t>	</a:t>
            </a:r>
            <a:r>
              <a:rPr lang="en-US" altLang="zh-CN" sz="800" dirty="0"/>
              <a:t>	</a:t>
            </a:r>
            <a:r>
              <a:rPr lang="zh-CN" altLang="en-US" dirty="0"/>
              <a:t>个人化方负责个人化和最终测试。其他嵌入式软件系统嵌入式软件可在个人化流程中装载到芯片。</a:t>
            </a:r>
            <a:r>
              <a:rPr lang="zh-CN" altLang="en-US" sz="800" dirty="0"/>
              <a:t>	</a:t>
            </a:r>
          </a:p>
          <a:p>
            <a:r>
              <a:rPr lang="zh-CN" altLang="en-US" dirty="0"/>
              <a:t>阶段 </a:t>
            </a:r>
            <a:r>
              <a:rPr lang="en-US" altLang="zh-CN" dirty="0"/>
              <a:t>7</a:t>
            </a:r>
            <a:r>
              <a:rPr lang="zh-CN" altLang="en-US" sz="800" dirty="0"/>
              <a:t>	</a:t>
            </a:r>
            <a:r>
              <a:rPr lang="zh-CN" altLang="en-US" dirty="0"/>
              <a:t>嵌入式软件系统最终应用</a:t>
            </a:r>
            <a:r>
              <a:rPr lang="zh-CN" altLang="en-US" sz="800" dirty="0"/>
              <a:t>	</a:t>
            </a:r>
            <a:r>
              <a:rPr lang="zh-CN" altLang="en-US" dirty="0"/>
              <a:t>嵌入式软件系统发行方负责发送嵌入式软件系统产品到嵌入式软件系统最终用户，嵌入式软件系统最终用户负责嵌入式软件系统最后使用和产品生命周期结束的处理流程。</a:t>
            </a:r>
            <a:r>
              <a:rPr lang="zh-CN" altLang="en-US" sz="800" dirty="0"/>
              <a:t>	</a:t>
            </a:r>
          </a:p>
          <a:p>
            <a:pPr lvl="1"/>
            <a:endParaRPr lang="zh-CN" altLang="en-US" dirty="0"/>
          </a:p>
        </p:txBody>
      </p:sp>
    </p:spTree>
    <p:extLst>
      <p:ext uri="{BB962C8B-B14F-4D97-AF65-F5344CB8AC3E}">
        <p14:creationId xmlns:p14="http://schemas.microsoft.com/office/powerpoint/2010/main" val="17863665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图片 4">
            <a:extLst>
              <a:ext uri="{FF2B5EF4-FFF2-40B4-BE49-F238E27FC236}">
                <a16:creationId xmlns:a16="http://schemas.microsoft.com/office/drawing/2014/main" id="{C675EE50-C77F-48F2-B8FD-3AA5854BA25C}"/>
              </a:ext>
            </a:extLst>
          </p:cNvPr>
          <p:cNvPicPr>
            <a:picLocks noGrp="1" noChangeAspect="1"/>
          </p:cNvPicPr>
          <p:nvPr>
            <p:ph idx="1"/>
          </p:nvPr>
        </p:nvPicPr>
        <p:blipFill>
          <a:blip r:embed="rId2"/>
          <a:stretch>
            <a:fillRect/>
          </a:stretch>
        </p:blipFill>
        <p:spPr>
          <a:xfrm>
            <a:off x="156599" y="404046"/>
            <a:ext cx="6033899" cy="5727396"/>
          </a:xfrm>
          <a:prstGeom prst="rect">
            <a:avLst/>
          </a:prstGeom>
        </p:spPr>
      </p:pic>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a:xfrm>
            <a:off x="6105832" y="639097"/>
            <a:ext cx="2551471" cy="3686015"/>
          </a:xfrm>
        </p:spPr>
        <p:txBody>
          <a:bodyPr vert="horz" lIns="91440" tIns="45720" rIns="91440" bIns="45720" rtlCol="0" anchor="b">
            <a:normAutofit/>
          </a:bodyPr>
          <a:lstStyle/>
          <a:p>
            <a:r>
              <a:rPr lang="en-US" altLang="zh-CN" sz="5300">
                <a:solidFill>
                  <a:schemeClr val="tx1">
                    <a:lumMod val="85000"/>
                    <a:lumOff val="15000"/>
                  </a:schemeClr>
                </a:solidFill>
                <a:latin typeface="+mj-lt"/>
                <a:ea typeface="+mj-ea"/>
              </a:rPr>
              <a:t>Global Platform</a:t>
            </a:r>
          </a:p>
        </p:txBody>
      </p:sp>
    </p:spTree>
    <p:extLst>
      <p:ext uri="{BB962C8B-B14F-4D97-AF65-F5344CB8AC3E}">
        <p14:creationId xmlns:p14="http://schemas.microsoft.com/office/powerpoint/2010/main" val="18799698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 name="图片 4">
            <a:extLst>
              <a:ext uri="{FF2B5EF4-FFF2-40B4-BE49-F238E27FC236}">
                <a16:creationId xmlns:a16="http://schemas.microsoft.com/office/drawing/2014/main" id="{73706FC4-5F45-433E-9702-CEFFAE55235D}"/>
              </a:ext>
            </a:extLst>
          </p:cNvPr>
          <p:cNvPicPr>
            <a:picLocks noGrp="1" noChangeAspect="1"/>
          </p:cNvPicPr>
          <p:nvPr>
            <p:ph idx="1"/>
          </p:nvPr>
        </p:nvPicPr>
        <p:blipFill>
          <a:blip r:embed="rId2"/>
          <a:stretch>
            <a:fillRect/>
          </a:stretch>
        </p:blipFill>
        <p:spPr>
          <a:xfrm>
            <a:off x="56994" y="255182"/>
            <a:ext cx="6099984" cy="5840815"/>
          </a:xfrm>
          <a:prstGeom prst="rect">
            <a:avLst/>
          </a:prstGeom>
        </p:spPr>
      </p:pic>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a:xfrm>
            <a:off x="6105832" y="639097"/>
            <a:ext cx="2551471" cy="3686015"/>
          </a:xfrm>
        </p:spPr>
        <p:txBody>
          <a:bodyPr vert="horz" lIns="91440" tIns="45720" rIns="91440" bIns="45720" rtlCol="0" anchor="b">
            <a:normAutofit/>
          </a:bodyPr>
          <a:lstStyle/>
          <a:p>
            <a:r>
              <a:rPr lang="en-US" altLang="zh-CN" sz="5300">
                <a:solidFill>
                  <a:schemeClr val="tx1">
                    <a:lumMod val="85000"/>
                    <a:lumOff val="15000"/>
                  </a:schemeClr>
                </a:solidFill>
                <a:latin typeface="+mj-lt"/>
                <a:ea typeface="+mj-ea"/>
              </a:rPr>
              <a:t>Global Platform</a:t>
            </a:r>
          </a:p>
        </p:txBody>
      </p:sp>
    </p:spTree>
    <p:extLst>
      <p:ext uri="{BB962C8B-B14F-4D97-AF65-F5344CB8AC3E}">
        <p14:creationId xmlns:p14="http://schemas.microsoft.com/office/powerpoint/2010/main" val="16049747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a:xfrm>
            <a:off x="594360" y="286605"/>
            <a:ext cx="8010144" cy="986020"/>
          </a:xfrm>
        </p:spPr>
        <p:txBody>
          <a:bodyPr>
            <a:noAutofit/>
          </a:bodyPr>
          <a:lstStyle/>
          <a:p>
            <a:r>
              <a:rPr lang="en-US" altLang="zh-CN" sz="3600" dirty="0"/>
              <a:t>SD</a:t>
            </a:r>
            <a:r>
              <a:rPr lang="zh-CN" altLang="en-US" sz="3600" dirty="0"/>
              <a:t>的功能</a:t>
            </a:r>
          </a:p>
        </p:txBody>
      </p:sp>
      <p:sp>
        <p:nvSpPr>
          <p:cNvPr id="3" name="内容占位符 2">
            <a:extLst>
              <a:ext uri="{FF2B5EF4-FFF2-40B4-BE49-F238E27FC236}">
                <a16:creationId xmlns:a16="http://schemas.microsoft.com/office/drawing/2014/main" id="{A681C9B7-0582-4575-ADAC-EC028907D0A0}"/>
              </a:ext>
            </a:extLst>
          </p:cNvPr>
          <p:cNvSpPr>
            <a:spLocks noGrp="1"/>
          </p:cNvSpPr>
          <p:nvPr>
            <p:ph idx="1"/>
          </p:nvPr>
        </p:nvSpPr>
        <p:spPr/>
        <p:txBody>
          <a:bodyPr>
            <a:normAutofit fontScale="92500" lnSpcReduction="10000"/>
          </a:bodyPr>
          <a:lstStyle/>
          <a:p>
            <a:pPr lvl="1"/>
            <a:r>
              <a:rPr lang="zh-CN" altLang="en-US" dirty="0"/>
              <a:t>初始化安全通道</a:t>
            </a:r>
            <a:r>
              <a:rPr lang="en-US" altLang="zh-CN" dirty="0"/>
              <a:t>,</a:t>
            </a:r>
          </a:p>
          <a:p>
            <a:pPr lvl="1"/>
            <a:r>
              <a:rPr lang="zh-CN" altLang="en-US" dirty="0"/>
              <a:t>校验外部实体</a:t>
            </a:r>
            <a:r>
              <a:rPr lang="en-US" altLang="zh-CN" dirty="0"/>
              <a:t>,</a:t>
            </a:r>
          </a:p>
          <a:p>
            <a:pPr lvl="1"/>
            <a:r>
              <a:rPr lang="zh-CN" altLang="en-US" dirty="0"/>
              <a:t>校验外部实体成功后创建安全通道</a:t>
            </a:r>
            <a:r>
              <a:rPr lang="en-US" altLang="zh-CN" dirty="0"/>
              <a:t>,</a:t>
            </a:r>
          </a:p>
          <a:p>
            <a:pPr lvl="1"/>
            <a:r>
              <a:rPr lang="zh-CN" altLang="en-US" dirty="0"/>
              <a:t>在外部实体和设备之间提供相互认证的方法</a:t>
            </a:r>
            <a:r>
              <a:rPr lang="en-US" altLang="zh-CN" dirty="0"/>
              <a:t>,</a:t>
            </a:r>
          </a:p>
          <a:p>
            <a:pPr lvl="1"/>
            <a:r>
              <a:rPr lang="zh-CN" altLang="en-US" dirty="0"/>
              <a:t>在安全通道内解封命令</a:t>
            </a:r>
            <a:r>
              <a:rPr lang="en-US" altLang="zh-CN" dirty="0"/>
              <a:t>,</a:t>
            </a:r>
          </a:p>
          <a:p>
            <a:pPr lvl="1"/>
            <a:r>
              <a:rPr lang="zh-CN" altLang="en-US" dirty="0"/>
              <a:t>检查解封数据的完整性</a:t>
            </a:r>
            <a:r>
              <a:rPr lang="en-US" altLang="zh-CN" dirty="0"/>
              <a:t>,</a:t>
            </a:r>
          </a:p>
          <a:p>
            <a:pPr lvl="1"/>
            <a:r>
              <a:rPr lang="zh-CN" altLang="en-US" dirty="0"/>
              <a:t>如果解封数据是加密的进行解密</a:t>
            </a:r>
            <a:r>
              <a:rPr lang="en-US" altLang="zh-CN" dirty="0"/>
              <a:t>,</a:t>
            </a:r>
          </a:p>
          <a:p>
            <a:pPr lvl="1"/>
            <a:r>
              <a:rPr lang="zh-CN" altLang="en-US" dirty="0"/>
              <a:t>控制</a:t>
            </a:r>
            <a:r>
              <a:rPr lang="en-US" altLang="zh-CN" dirty="0"/>
              <a:t>APDU</a:t>
            </a:r>
            <a:r>
              <a:rPr lang="zh-CN" altLang="en-US" dirty="0"/>
              <a:t>命令的顺序</a:t>
            </a:r>
            <a:r>
              <a:rPr lang="en-US" altLang="zh-CN" dirty="0"/>
              <a:t>,</a:t>
            </a:r>
          </a:p>
          <a:p>
            <a:pPr lvl="1"/>
            <a:r>
              <a:rPr lang="zh-CN" altLang="en-US" dirty="0"/>
              <a:t>关闭安全通道</a:t>
            </a:r>
            <a:r>
              <a:rPr lang="en-US" altLang="zh-CN" dirty="0"/>
              <a:t>,</a:t>
            </a:r>
          </a:p>
          <a:p>
            <a:pPr lvl="1"/>
            <a:r>
              <a:rPr lang="zh-CN" altLang="en-US" dirty="0"/>
              <a:t>清除一切秘密痕迹</a:t>
            </a:r>
            <a:r>
              <a:rPr lang="en-US" altLang="zh-CN" dirty="0"/>
              <a:t>.</a:t>
            </a:r>
          </a:p>
        </p:txBody>
      </p:sp>
    </p:spTree>
    <p:extLst>
      <p:ext uri="{BB962C8B-B14F-4D97-AF65-F5344CB8AC3E}">
        <p14:creationId xmlns:p14="http://schemas.microsoft.com/office/powerpoint/2010/main" val="34661228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a:xfrm>
            <a:off x="594360" y="286605"/>
            <a:ext cx="8010144" cy="986020"/>
          </a:xfrm>
        </p:spPr>
        <p:txBody>
          <a:bodyPr>
            <a:noAutofit/>
          </a:bodyPr>
          <a:lstStyle/>
          <a:p>
            <a:r>
              <a:rPr lang="zh-CN" altLang="en-US" sz="3600" dirty="0"/>
              <a:t>与</a:t>
            </a:r>
            <a:r>
              <a:rPr lang="en-US" altLang="zh-CN" sz="3600" dirty="0"/>
              <a:t>SD</a:t>
            </a:r>
            <a:r>
              <a:rPr lang="zh-CN" altLang="en-US" sz="3600" dirty="0"/>
              <a:t>相关的几种操作</a:t>
            </a:r>
          </a:p>
        </p:txBody>
      </p:sp>
      <p:sp>
        <p:nvSpPr>
          <p:cNvPr id="3" name="内容占位符 2">
            <a:extLst>
              <a:ext uri="{FF2B5EF4-FFF2-40B4-BE49-F238E27FC236}">
                <a16:creationId xmlns:a16="http://schemas.microsoft.com/office/drawing/2014/main" id="{A681C9B7-0582-4575-ADAC-EC028907D0A0}"/>
              </a:ext>
            </a:extLst>
          </p:cNvPr>
          <p:cNvSpPr>
            <a:spLocks noGrp="1"/>
          </p:cNvSpPr>
          <p:nvPr>
            <p:ph idx="1"/>
          </p:nvPr>
        </p:nvSpPr>
        <p:spPr/>
        <p:txBody>
          <a:bodyPr>
            <a:normAutofit/>
          </a:bodyPr>
          <a:lstStyle/>
          <a:p>
            <a:pPr lvl="1"/>
            <a:r>
              <a:rPr lang="en-US" altLang="zh-CN" dirty="0"/>
              <a:t>Load</a:t>
            </a:r>
          </a:p>
          <a:p>
            <a:pPr lvl="1"/>
            <a:r>
              <a:rPr lang="en-US" altLang="zh-CN" dirty="0"/>
              <a:t>Install</a:t>
            </a:r>
          </a:p>
          <a:p>
            <a:pPr lvl="1"/>
            <a:r>
              <a:rPr lang="en-US" altLang="zh-CN" dirty="0"/>
              <a:t>Delete</a:t>
            </a:r>
          </a:p>
          <a:p>
            <a:pPr lvl="1"/>
            <a:r>
              <a:rPr lang="en-US" altLang="zh-CN" dirty="0"/>
              <a:t>Extradition </a:t>
            </a:r>
            <a:r>
              <a:rPr lang="zh-CN" altLang="en-US" dirty="0"/>
              <a:t>（已安装的应用关联到另一个</a:t>
            </a:r>
            <a:r>
              <a:rPr lang="en-US" altLang="zh-CN" dirty="0"/>
              <a:t>SD</a:t>
            </a:r>
            <a:r>
              <a:rPr lang="zh-CN" altLang="en-US" dirty="0"/>
              <a:t>）</a:t>
            </a:r>
            <a:endParaRPr lang="en-US" altLang="zh-CN" dirty="0"/>
          </a:p>
          <a:p>
            <a:pPr lvl="1"/>
            <a:r>
              <a:rPr lang="en-US" altLang="zh-CN" dirty="0"/>
              <a:t>SCP and Applet commands</a:t>
            </a:r>
          </a:p>
        </p:txBody>
      </p:sp>
    </p:spTree>
    <p:extLst>
      <p:ext uri="{BB962C8B-B14F-4D97-AF65-F5344CB8AC3E}">
        <p14:creationId xmlns:p14="http://schemas.microsoft.com/office/powerpoint/2010/main" val="26845088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a:xfrm>
            <a:off x="594360" y="286605"/>
            <a:ext cx="8010144" cy="986020"/>
          </a:xfrm>
        </p:spPr>
        <p:txBody>
          <a:bodyPr>
            <a:noAutofit/>
          </a:bodyPr>
          <a:lstStyle/>
          <a:p>
            <a:r>
              <a:rPr lang="zh-CN" altLang="en-US" sz="3600" dirty="0"/>
              <a:t>与</a:t>
            </a:r>
            <a:r>
              <a:rPr lang="en-US" altLang="zh-CN" sz="3600" dirty="0"/>
              <a:t>SD</a:t>
            </a:r>
            <a:r>
              <a:rPr lang="zh-CN" altLang="en-US" sz="3600" dirty="0"/>
              <a:t>相关的几种操作</a:t>
            </a:r>
          </a:p>
        </p:txBody>
      </p:sp>
      <p:sp>
        <p:nvSpPr>
          <p:cNvPr id="3" name="内容占位符 2">
            <a:extLst>
              <a:ext uri="{FF2B5EF4-FFF2-40B4-BE49-F238E27FC236}">
                <a16:creationId xmlns:a16="http://schemas.microsoft.com/office/drawing/2014/main" id="{A681C9B7-0582-4575-ADAC-EC028907D0A0}"/>
              </a:ext>
            </a:extLst>
          </p:cNvPr>
          <p:cNvSpPr>
            <a:spLocks noGrp="1"/>
          </p:cNvSpPr>
          <p:nvPr>
            <p:ph idx="1"/>
          </p:nvPr>
        </p:nvSpPr>
        <p:spPr/>
        <p:txBody>
          <a:bodyPr>
            <a:normAutofit/>
          </a:bodyPr>
          <a:lstStyle/>
          <a:p>
            <a:pPr lvl="1"/>
            <a:r>
              <a:rPr lang="zh-CN" altLang="en-US" dirty="0"/>
              <a:t>委托管理：发行商将执行特定的内容管理的功能委托给应用提供商</a:t>
            </a:r>
            <a:r>
              <a:rPr lang="en-US" altLang="zh-CN" dirty="0"/>
              <a:t>.</a:t>
            </a:r>
          </a:p>
          <a:p>
            <a:pPr lvl="1"/>
            <a:r>
              <a:rPr lang="en-US" altLang="zh-CN" dirty="0"/>
              <a:t>Token</a:t>
            </a:r>
          </a:p>
          <a:p>
            <a:pPr lvl="2"/>
            <a:r>
              <a:rPr lang="zh-CN" altLang="en-US" dirty="0"/>
              <a:t>设备发行商委托应用提供商管理部分内容（应用、数据）时，用公钥算法计算的签名作为令牌数据</a:t>
            </a:r>
            <a:endParaRPr lang="en-US" altLang="zh-CN" dirty="0"/>
          </a:p>
          <a:p>
            <a:pPr lvl="1"/>
            <a:r>
              <a:rPr lang="en-US" altLang="zh-CN" dirty="0"/>
              <a:t>Receipts</a:t>
            </a:r>
          </a:p>
          <a:p>
            <a:pPr lvl="2"/>
            <a:r>
              <a:rPr lang="zh-CN" altLang="en-US" dirty="0"/>
              <a:t>应用提供商获得管理权之后的收条</a:t>
            </a:r>
            <a:endParaRPr lang="en-US" altLang="zh-CN" dirty="0"/>
          </a:p>
          <a:p>
            <a:pPr lvl="1"/>
            <a:r>
              <a:rPr lang="en-US" altLang="zh-CN" dirty="0"/>
              <a:t>DAP(Load File Data Block Signature verification)</a:t>
            </a:r>
          </a:p>
        </p:txBody>
      </p:sp>
    </p:spTree>
    <p:extLst>
      <p:ext uri="{BB962C8B-B14F-4D97-AF65-F5344CB8AC3E}">
        <p14:creationId xmlns:p14="http://schemas.microsoft.com/office/powerpoint/2010/main" val="2416720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3">
            <a:extLst>
              <a:ext uri="{FF2B5EF4-FFF2-40B4-BE49-F238E27FC236}">
                <a16:creationId xmlns:a16="http://schemas.microsoft.com/office/drawing/2014/main" id="{ED0DB756-CFD9-4404-9C61-DD2E875C700F}"/>
              </a:ext>
            </a:extLst>
          </p:cNvPr>
          <p:cNvPicPr>
            <a:picLocks noGrp="1" noChangeAspect="1"/>
          </p:cNvPicPr>
          <p:nvPr>
            <p:ph idx="1"/>
          </p:nvPr>
        </p:nvPicPr>
        <p:blipFill>
          <a:blip r:embed="rId2"/>
          <a:stretch>
            <a:fillRect/>
          </a:stretch>
        </p:blipFill>
        <p:spPr>
          <a:xfrm>
            <a:off x="0" y="2049837"/>
            <a:ext cx="9178563" cy="1858862"/>
          </a:xfrm>
          <a:prstGeom prst="rect">
            <a:avLst/>
          </a:prstGeom>
        </p:spPr>
      </p:pic>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a:xfrm>
            <a:off x="798897" y="5120640"/>
            <a:ext cx="7543800" cy="822960"/>
          </a:xfrm>
        </p:spPr>
        <p:txBody>
          <a:bodyPr vert="horz" lIns="91440" tIns="45720" rIns="91440" bIns="45720" rtlCol="0" anchor="b">
            <a:normAutofit fontScale="90000"/>
          </a:bodyPr>
          <a:lstStyle/>
          <a:p>
            <a:r>
              <a:rPr lang="en-US" altLang="zh-CN" sz="3100" dirty="0">
                <a:solidFill>
                  <a:srgbClr val="FFFFFF"/>
                </a:solidFill>
                <a:latin typeface="+mj-lt"/>
                <a:ea typeface="+mj-ea"/>
              </a:rPr>
              <a:t>Load Token</a:t>
            </a:r>
            <a:br>
              <a:rPr lang="en-US" altLang="zh-CN" sz="3100" dirty="0">
                <a:solidFill>
                  <a:srgbClr val="FFFFFF"/>
                </a:solidFill>
                <a:latin typeface="+mj-lt"/>
                <a:ea typeface="+mj-ea"/>
              </a:rPr>
            </a:br>
            <a:r>
              <a:rPr lang="en-US" altLang="zh-CN" sz="3100" dirty="0">
                <a:solidFill>
                  <a:srgbClr val="FFFFFF"/>
                </a:solidFill>
                <a:latin typeface="+mj-lt"/>
                <a:ea typeface="+mj-ea"/>
              </a:rPr>
              <a:t>ISD keys:  RSA-1024 </a:t>
            </a:r>
            <a:r>
              <a:rPr lang="en-US" altLang="zh-CN" sz="3100" dirty="0">
                <a:solidFill>
                  <a:srgbClr val="FFFFFF"/>
                </a:solidFill>
              </a:rPr>
              <a:t>Token Key</a:t>
            </a:r>
            <a:endParaRPr lang="en-US" altLang="zh-CN" sz="3100" dirty="0">
              <a:solidFill>
                <a:srgbClr val="FFFFFF"/>
              </a:solidFill>
              <a:latin typeface="+mj-lt"/>
              <a:ea typeface="+mj-ea"/>
            </a:endParaRPr>
          </a:p>
        </p:txBody>
      </p:sp>
    </p:spTree>
    <p:extLst>
      <p:ext uri="{BB962C8B-B14F-4D97-AF65-F5344CB8AC3E}">
        <p14:creationId xmlns:p14="http://schemas.microsoft.com/office/powerpoint/2010/main" val="9745205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图片 4">
            <a:extLst>
              <a:ext uri="{FF2B5EF4-FFF2-40B4-BE49-F238E27FC236}">
                <a16:creationId xmlns:a16="http://schemas.microsoft.com/office/drawing/2014/main" id="{5E81B46E-00D4-488E-920B-8B408B142EF6}"/>
              </a:ext>
            </a:extLst>
          </p:cNvPr>
          <p:cNvPicPr>
            <a:picLocks noGrp="1" noChangeAspect="1"/>
          </p:cNvPicPr>
          <p:nvPr>
            <p:ph idx="1"/>
          </p:nvPr>
        </p:nvPicPr>
        <p:blipFill>
          <a:blip r:embed="rId2"/>
          <a:stretch>
            <a:fillRect/>
          </a:stretch>
        </p:blipFill>
        <p:spPr>
          <a:xfrm>
            <a:off x="476592" y="640080"/>
            <a:ext cx="7231865" cy="3602736"/>
          </a:xfrm>
          <a:prstGeom prst="rect">
            <a:avLst/>
          </a:prstGeom>
        </p:spPr>
      </p:pic>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a:xfrm>
            <a:off x="475499" y="4550229"/>
            <a:ext cx="8181805" cy="1057655"/>
          </a:xfrm>
        </p:spPr>
        <p:txBody>
          <a:bodyPr vert="horz" lIns="91440" tIns="45720" rIns="91440" bIns="45720" rtlCol="0" anchor="b">
            <a:normAutofit/>
          </a:bodyPr>
          <a:lstStyle/>
          <a:p>
            <a:r>
              <a:rPr lang="en-US" altLang="zh-CN" sz="3600" dirty="0">
                <a:solidFill>
                  <a:schemeClr val="tx1">
                    <a:lumMod val="85000"/>
                    <a:lumOff val="15000"/>
                  </a:schemeClr>
                </a:solidFill>
                <a:latin typeface="+mj-lt"/>
                <a:ea typeface="+mj-ea"/>
              </a:rPr>
              <a:t>Load Token</a:t>
            </a:r>
          </a:p>
        </p:txBody>
      </p:sp>
    </p:spTree>
    <p:extLst>
      <p:ext uri="{BB962C8B-B14F-4D97-AF65-F5344CB8AC3E}">
        <p14:creationId xmlns:p14="http://schemas.microsoft.com/office/powerpoint/2010/main" val="10217016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a:xfrm>
            <a:off x="798897" y="5120640"/>
            <a:ext cx="7543800" cy="822960"/>
          </a:xfrm>
        </p:spPr>
        <p:txBody>
          <a:bodyPr vert="horz" lIns="91440" tIns="45720" rIns="91440" bIns="45720" rtlCol="0" anchor="b">
            <a:normAutofit fontScale="90000"/>
          </a:bodyPr>
          <a:lstStyle/>
          <a:p>
            <a:r>
              <a:rPr lang="en-US" altLang="zh-CN" sz="3100" dirty="0">
                <a:solidFill>
                  <a:srgbClr val="FFFFFF"/>
                </a:solidFill>
                <a:latin typeface="+mj-lt"/>
                <a:ea typeface="+mj-ea"/>
              </a:rPr>
              <a:t>Load Receipt</a:t>
            </a:r>
            <a:br>
              <a:rPr lang="en-US" altLang="zh-CN" sz="3100" dirty="0">
                <a:solidFill>
                  <a:srgbClr val="FFFFFF"/>
                </a:solidFill>
                <a:latin typeface="+mj-lt"/>
                <a:ea typeface="+mj-ea"/>
              </a:rPr>
            </a:br>
            <a:r>
              <a:rPr lang="en-US" altLang="zh-CN" sz="3100" dirty="0">
                <a:solidFill>
                  <a:srgbClr val="FFFFFF"/>
                </a:solidFill>
              </a:rPr>
              <a:t>ISD keys: </a:t>
            </a:r>
            <a:r>
              <a:rPr lang="en-US" altLang="zh-CN" sz="3100" dirty="0">
                <a:solidFill>
                  <a:srgbClr val="FFFFFF"/>
                </a:solidFill>
                <a:latin typeface="+mj-lt"/>
                <a:ea typeface="+mj-ea"/>
              </a:rPr>
              <a:t>Double Length DES Key</a:t>
            </a:r>
          </a:p>
        </p:txBody>
      </p:sp>
      <p:sp>
        <p:nvSpPr>
          <p:cNvPr id="4" name="内容占位符 3">
            <a:extLst>
              <a:ext uri="{FF2B5EF4-FFF2-40B4-BE49-F238E27FC236}">
                <a16:creationId xmlns:a16="http://schemas.microsoft.com/office/drawing/2014/main" id="{E751D3C7-8C6F-44DE-9FA1-E6ED854EA612}"/>
              </a:ext>
            </a:extLst>
          </p:cNvPr>
          <p:cNvSpPr>
            <a:spLocks noGrp="1"/>
          </p:cNvSpPr>
          <p:nvPr>
            <p:ph idx="1"/>
          </p:nvPr>
        </p:nvSpPr>
        <p:spPr>
          <a:xfrm>
            <a:off x="822959" y="1339631"/>
            <a:ext cx="7543801" cy="3390293"/>
          </a:xfrm>
        </p:spPr>
        <p:txBody>
          <a:bodyPr/>
          <a:lstStyle/>
          <a:p>
            <a:endParaRPr lang="zh-CN" altLang="en-US" dirty="0"/>
          </a:p>
        </p:txBody>
      </p:sp>
      <p:pic>
        <p:nvPicPr>
          <p:cNvPr id="6" name="图片 5">
            <a:extLst>
              <a:ext uri="{FF2B5EF4-FFF2-40B4-BE49-F238E27FC236}">
                <a16:creationId xmlns:a16="http://schemas.microsoft.com/office/drawing/2014/main" id="{4A40718E-22AD-4EB2-8215-DEA82D23FD27}"/>
              </a:ext>
            </a:extLst>
          </p:cNvPr>
          <p:cNvPicPr>
            <a:picLocks noChangeAspect="1"/>
          </p:cNvPicPr>
          <p:nvPr/>
        </p:nvPicPr>
        <p:blipFill>
          <a:blip r:embed="rId2"/>
          <a:stretch>
            <a:fillRect/>
          </a:stretch>
        </p:blipFill>
        <p:spPr>
          <a:xfrm>
            <a:off x="0" y="2313741"/>
            <a:ext cx="9144000" cy="2230518"/>
          </a:xfrm>
          <a:prstGeom prst="rect">
            <a:avLst/>
          </a:prstGeom>
        </p:spPr>
      </p:pic>
    </p:spTree>
    <p:extLst>
      <p:ext uri="{BB962C8B-B14F-4D97-AF65-F5344CB8AC3E}">
        <p14:creationId xmlns:p14="http://schemas.microsoft.com/office/powerpoint/2010/main" val="34075149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p:txBody>
          <a:bodyPr/>
          <a:lstStyle/>
          <a:p>
            <a:endParaRPr lang="zh-CN" altLang="en-US" dirty="0"/>
          </a:p>
        </p:txBody>
      </p:sp>
      <p:sp>
        <p:nvSpPr>
          <p:cNvPr id="3" name="内容占位符 2">
            <a:extLst>
              <a:ext uri="{FF2B5EF4-FFF2-40B4-BE49-F238E27FC236}">
                <a16:creationId xmlns:a16="http://schemas.microsoft.com/office/drawing/2014/main" id="{A681C9B7-0582-4575-ADAC-EC028907D0A0}"/>
              </a:ext>
            </a:extLst>
          </p:cNvPr>
          <p:cNvSpPr>
            <a:spLocks noGrp="1"/>
          </p:cNvSpPr>
          <p:nvPr>
            <p:ph idx="1"/>
          </p:nvPr>
        </p:nvSpPr>
        <p:spPr/>
        <p:txBody>
          <a:bodyPr>
            <a:normAutofit/>
          </a:bodyPr>
          <a:lstStyle/>
          <a:p>
            <a:pPr lvl="1"/>
            <a:endParaRPr lang="zh-CN" altLang="en-US" dirty="0"/>
          </a:p>
        </p:txBody>
      </p:sp>
    </p:spTree>
    <p:extLst>
      <p:ext uri="{BB962C8B-B14F-4D97-AF65-F5344CB8AC3E}">
        <p14:creationId xmlns:p14="http://schemas.microsoft.com/office/powerpoint/2010/main" val="18436664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p:txBody>
          <a:bodyPr/>
          <a:lstStyle/>
          <a:p>
            <a:r>
              <a:rPr lang="en-US" altLang="zh-CN" dirty="0"/>
              <a:t>TEE</a:t>
            </a:r>
            <a:endParaRPr lang="zh-CN" altLang="en-US" dirty="0"/>
          </a:p>
        </p:txBody>
      </p:sp>
      <p:sp>
        <p:nvSpPr>
          <p:cNvPr id="3" name="内容占位符 2">
            <a:extLst>
              <a:ext uri="{FF2B5EF4-FFF2-40B4-BE49-F238E27FC236}">
                <a16:creationId xmlns:a16="http://schemas.microsoft.com/office/drawing/2014/main" id="{A681C9B7-0582-4575-ADAC-EC028907D0A0}"/>
              </a:ext>
            </a:extLst>
          </p:cNvPr>
          <p:cNvSpPr>
            <a:spLocks noGrp="1"/>
          </p:cNvSpPr>
          <p:nvPr>
            <p:ph idx="1"/>
          </p:nvPr>
        </p:nvSpPr>
        <p:spPr/>
        <p:txBody>
          <a:bodyPr>
            <a:normAutofit fontScale="77500" lnSpcReduction="20000"/>
          </a:bodyPr>
          <a:lstStyle/>
          <a:p>
            <a:pPr lvl="1"/>
            <a:r>
              <a:rPr lang="en-US" altLang="zh-CN" dirty="0"/>
              <a:t>TEE</a:t>
            </a:r>
            <a:r>
              <a:rPr lang="zh-CN" altLang="en-US" dirty="0"/>
              <a:t>是</a:t>
            </a:r>
            <a:r>
              <a:rPr lang="en-US" altLang="zh-CN" dirty="0"/>
              <a:t>Trusted Execution Environment</a:t>
            </a:r>
            <a:r>
              <a:rPr lang="zh-CN" altLang="en-US" dirty="0"/>
              <a:t>的缩写，意为可信执行环境，在目前常见的手机系统构架中，</a:t>
            </a:r>
            <a:r>
              <a:rPr lang="en-US" altLang="zh-CN" dirty="0"/>
              <a:t>TEE</a:t>
            </a:r>
            <a:r>
              <a:rPr lang="zh-CN" altLang="en-US" dirty="0"/>
              <a:t>和</a:t>
            </a:r>
            <a:r>
              <a:rPr lang="en-US" altLang="zh-CN" dirty="0" err="1"/>
              <a:t>RichOS</a:t>
            </a:r>
            <a:r>
              <a:rPr lang="zh-CN" altLang="en-US" dirty="0"/>
              <a:t>（</a:t>
            </a:r>
            <a:r>
              <a:rPr lang="en-US" altLang="zh-CN" dirty="0"/>
              <a:t>Android</a:t>
            </a:r>
            <a:r>
              <a:rPr lang="zh-CN" altLang="en-US" dirty="0"/>
              <a:t>、</a:t>
            </a:r>
            <a:r>
              <a:rPr lang="en-US" altLang="zh-CN" dirty="0"/>
              <a:t>iOS</a:t>
            </a:r>
            <a:r>
              <a:rPr lang="zh-CN" altLang="en-US" dirty="0"/>
              <a:t>）一起运行，功能为隔离</a:t>
            </a:r>
            <a:r>
              <a:rPr lang="en-US" altLang="zh-CN" dirty="0"/>
              <a:t>Rich OS</a:t>
            </a:r>
            <a:r>
              <a:rPr lang="zh-CN" altLang="en-US" dirty="0"/>
              <a:t>及其应用程序对硬件和软件安全资源的访问，从而保证安全。</a:t>
            </a:r>
            <a:endParaRPr lang="en-US" altLang="zh-CN" dirty="0"/>
          </a:p>
          <a:p>
            <a:pPr lvl="1"/>
            <a:r>
              <a:rPr lang="zh-CN" altLang="en-US" dirty="0"/>
              <a:t>我们一般也称</a:t>
            </a:r>
            <a:r>
              <a:rPr lang="en-US" altLang="zh-CN" dirty="0"/>
              <a:t>TEE</a:t>
            </a:r>
            <a:r>
              <a:rPr lang="zh-CN" altLang="en-US" dirty="0"/>
              <a:t>和</a:t>
            </a:r>
            <a:r>
              <a:rPr lang="en-US" altLang="zh-CN" dirty="0"/>
              <a:t>REE</a:t>
            </a:r>
            <a:r>
              <a:rPr lang="zh-CN" altLang="en-US" dirty="0"/>
              <a:t>为</a:t>
            </a:r>
            <a:r>
              <a:rPr lang="en-US" altLang="zh-CN" dirty="0"/>
              <a:t>Secure World</a:t>
            </a:r>
            <a:r>
              <a:rPr lang="zh-CN" altLang="en-US" dirty="0"/>
              <a:t>和</a:t>
            </a:r>
            <a:r>
              <a:rPr lang="en-US" altLang="zh-CN" dirty="0"/>
              <a:t>Normal World</a:t>
            </a:r>
            <a:r>
              <a:rPr lang="zh-CN" altLang="en-US" dirty="0"/>
              <a:t>。</a:t>
            </a:r>
            <a:endParaRPr lang="en-US" altLang="zh-CN" dirty="0"/>
          </a:p>
          <a:p>
            <a:pPr lvl="1"/>
            <a:r>
              <a:rPr lang="zh-CN" altLang="en-US" dirty="0"/>
              <a:t>自</a:t>
            </a:r>
            <a:r>
              <a:rPr lang="en-US" altLang="zh-CN" dirty="0"/>
              <a:t>OMTP</a:t>
            </a:r>
            <a:r>
              <a:rPr lang="zh-CN" altLang="en-US" dirty="0"/>
              <a:t>（</a:t>
            </a:r>
            <a:r>
              <a:rPr lang="en-US" altLang="zh-CN" dirty="0"/>
              <a:t>Open Mobile Terminal Platform</a:t>
            </a:r>
            <a:r>
              <a:rPr lang="zh-CN" altLang="en-US" dirty="0"/>
              <a:t>，开放移动终端平台组织 ）于</a:t>
            </a:r>
            <a:r>
              <a:rPr lang="en-US" altLang="zh-CN" dirty="0"/>
              <a:t>2006</a:t>
            </a:r>
            <a:r>
              <a:rPr lang="zh-CN" altLang="en-US" dirty="0"/>
              <a:t>年提出双系统安全方案已经过去了</a:t>
            </a:r>
            <a:r>
              <a:rPr lang="en-US" altLang="zh-CN" dirty="0"/>
              <a:t>13</a:t>
            </a:r>
            <a:r>
              <a:rPr lang="zh-CN" altLang="en-US" dirty="0"/>
              <a:t>年，在这</a:t>
            </a:r>
            <a:r>
              <a:rPr lang="en-US" altLang="zh-CN" dirty="0"/>
              <a:t>13</a:t>
            </a:r>
            <a:r>
              <a:rPr lang="zh-CN" altLang="en-US" dirty="0"/>
              <a:t>年当中，</a:t>
            </a:r>
            <a:r>
              <a:rPr lang="en-US" altLang="zh-CN" dirty="0"/>
              <a:t>TEE</a:t>
            </a:r>
            <a:r>
              <a:rPr lang="zh-CN" altLang="en-US" dirty="0"/>
              <a:t>技术获得了长足发展，形成了一系列标准，出现了</a:t>
            </a:r>
            <a:r>
              <a:rPr lang="en-US" altLang="zh-CN" dirty="0" err="1"/>
              <a:t>Trustonic</a:t>
            </a:r>
            <a:r>
              <a:rPr lang="zh-CN" altLang="en-US" dirty="0"/>
              <a:t>、豆荚、高通</a:t>
            </a:r>
            <a:r>
              <a:rPr lang="en-US" altLang="zh-CN" dirty="0"/>
              <a:t>QSEE</a:t>
            </a:r>
            <a:r>
              <a:rPr lang="zh-CN" altLang="en-US" dirty="0"/>
              <a:t>、瓶钵等优秀的企业，并依托手机、移动支付业务的发展受到了市场青睐。</a:t>
            </a:r>
          </a:p>
          <a:p>
            <a:pPr lvl="2"/>
            <a:r>
              <a:rPr lang="zh-CN" altLang="en-US" dirty="0"/>
              <a:t>理由很简单，当手机、互联网承担越来越多社会功能，为人们提供各种各样交易、社交等服务时，人们对于手机、互联网的安全需求也越来越高，</a:t>
            </a:r>
            <a:r>
              <a:rPr lang="en-US" altLang="zh-CN" dirty="0"/>
              <a:t>TEE</a:t>
            </a:r>
            <a:r>
              <a:rPr lang="zh-CN" altLang="en-US" dirty="0"/>
              <a:t>技术则很好的迎合了人们的安全需求。</a:t>
            </a:r>
          </a:p>
          <a:p>
            <a:pPr lvl="2"/>
            <a:r>
              <a:rPr lang="zh-CN" altLang="en-US" dirty="0"/>
              <a:t>在未来万物互联的时代中，</a:t>
            </a:r>
            <a:r>
              <a:rPr lang="en-US" altLang="zh-CN" dirty="0"/>
              <a:t>TEE</a:t>
            </a:r>
            <a:r>
              <a:rPr lang="zh-CN" altLang="en-US" dirty="0"/>
              <a:t>或将成为保证物联网系统安全、数据安全的重要屏障，甚至于</a:t>
            </a:r>
            <a:r>
              <a:rPr lang="en-US" altLang="zh-CN" dirty="0"/>
              <a:t>TEE</a:t>
            </a:r>
            <a:r>
              <a:rPr lang="zh-CN" altLang="en-US" dirty="0"/>
              <a:t>将成为万物互联时代的基础技术之一。在这种环境下</a:t>
            </a:r>
            <a:r>
              <a:rPr lang="en-US" altLang="zh-CN" dirty="0"/>
              <a:t>TEE</a:t>
            </a:r>
            <a:r>
              <a:rPr lang="zh-CN" altLang="en-US" dirty="0"/>
              <a:t>不断发展，谷歌、阿里、华为、微软等技术大厂先后在</a:t>
            </a:r>
            <a:r>
              <a:rPr lang="en-US" altLang="zh-CN" dirty="0"/>
              <a:t>TEE</a:t>
            </a:r>
            <a:r>
              <a:rPr lang="zh-CN" altLang="en-US" dirty="0"/>
              <a:t>技术上进行发力。</a:t>
            </a:r>
            <a:endParaRPr lang="en-US" altLang="zh-CN" dirty="0"/>
          </a:p>
          <a:p>
            <a:pPr lvl="2"/>
            <a:r>
              <a:rPr lang="en-US" altLang="zh-CN" dirty="0"/>
              <a:t>2019</a:t>
            </a:r>
            <a:r>
              <a:rPr lang="zh-CN" altLang="en-US" dirty="0"/>
              <a:t>年</a:t>
            </a:r>
            <a:r>
              <a:rPr lang="en-US" altLang="zh-CN" dirty="0"/>
              <a:t>12</a:t>
            </a:r>
            <a:r>
              <a:rPr lang="zh-CN" altLang="en-US" dirty="0"/>
              <a:t>月</a:t>
            </a:r>
            <a:r>
              <a:rPr lang="en-US" altLang="zh-CN" dirty="0"/>
              <a:t>24</a:t>
            </a:r>
            <a:r>
              <a:rPr lang="zh-CN" altLang="en-US" dirty="0"/>
              <a:t>日，据外媒消息，全球最具影响力的芯片技术公司</a:t>
            </a:r>
            <a:r>
              <a:rPr lang="en-US" altLang="zh-CN" dirty="0"/>
              <a:t>ARM</a:t>
            </a:r>
            <a:r>
              <a:rPr lang="zh-CN" altLang="en-US" dirty="0"/>
              <a:t>正在考虑出售其合资子公司</a:t>
            </a:r>
            <a:r>
              <a:rPr lang="en-US" altLang="zh-CN" dirty="0" err="1"/>
              <a:t>Trustonic</a:t>
            </a:r>
            <a:r>
              <a:rPr lang="zh-CN" altLang="en-US" dirty="0"/>
              <a:t>。据了解，</a:t>
            </a:r>
            <a:r>
              <a:rPr lang="en-US" altLang="zh-CN" dirty="0" err="1"/>
              <a:t>Trustonic</a:t>
            </a:r>
            <a:r>
              <a:rPr lang="zh-CN" altLang="en-US" dirty="0"/>
              <a:t>是由</a:t>
            </a:r>
            <a:r>
              <a:rPr lang="en-US" altLang="zh-CN" dirty="0"/>
              <a:t>Arm</a:t>
            </a:r>
            <a:r>
              <a:rPr lang="zh-CN" altLang="en-US" dirty="0"/>
              <a:t>、</a:t>
            </a:r>
            <a:r>
              <a:rPr lang="en-US" altLang="zh-CN" dirty="0" err="1"/>
              <a:t>Giesecke&amp;Devrient</a:t>
            </a:r>
            <a:r>
              <a:rPr lang="zh-CN" altLang="en-US" dirty="0"/>
              <a:t>和</a:t>
            </a:r>
            <a:r>
              <a:rPr lang="en-US" altLang="zh-CN" dirty="0"/>
              <a:t>Gemalto</a:t>
            </a:r>
            <a:r>
              <a:rPr lang="zh-CN" altLang="en-US" dirty="0"/>
              <a:t>于</a:t>
            </a:r>
            <a:r>
              <a:rPr lang="en-US" altLang="zh-CN" dirty="0"/>
              <a:t>2012</a:t>
            </a:r>
            <a:r>
              <a:rPr lang="zh-CN" altLang="en-US" dirty="0"/>
              <a:t>联合投资成立，主要业务是为手机和应用程序提供安全技术，也就是我们常说的</a:t>
            </a:r>
            <a:r>
              <a:rPr lang="en-US" altLang="zh-CN" dirty="0"/>
              <a:t>TEE</a:t>
            </a:r>
            <a:r>
              <a:rPr lang="zh-CN" altLang="en-US" dirty="0"/>
              <a:t>服务。</a:t>
            </a:r>
          </a:p>
          <a:p>
            <a:pPr lvl="1"/>
            <a:endParaRPr lang="zh-CN" altLang="en-US" dirty="0"/>
          </a:p>
        </p:txBody>
      </p:sp>
    </p:spTree>
    <p:extLst>
      <p:ext uri="{BB962C8B-B14F-4D97-AF65-F5344CB8AC3E}">
        <p14:creationId xmlns:p14="http://schemas.microsoft.com/office/powerpoint/2010/main" val="35983421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p:txBody>
          <a:bodyPr>
            <a:normAutofit/>
          </a:bodyPr>
          <a:lstStyle/>
          <a:p>
            <a:r>
              <a:rPr lang="zh-CN" altLang="en-US" dirty="0"/>
              <a:t>安全的嵌入式软件</a:t>
            </a:r>
          </a:p>
        </p:txBody>
      </p:sp>
      <p:sp>
        <p:nvSpPr>
          <p:cNvPr id="3" name="内容占位符 2">
            <a:extLst>
              <a:ext uri="{FF2B5EF4-FFF2-40B4-BE49-F238E27FC236}">
                <a16:creationId xmlns:a16="http://schemas.microsoft.com/office/drawing/2014/main" id="{A681C9B7-0582-4575-ADAC-EC028907D0A0}"/>
              </a:ext>
            </a:extLst>
          </p:cNvPr>
          <p:cNvSpPr>
            <a:spLocks noGrp="1"/>
          </p:cNvSpPr>
          <p:nvPr>
            <p:ph idx="1"/>
          </p:nvPr>
        </p:nvSpPr>
        <p:spPr/>
        <p:txBody>
          <a:bodyPr>
            <a:normAutofit fontScale="55000" lnSpcReduction="20000"/>
          </a:bodyPr>
          <a:lstStyle/>
          <a:p>
            <a:r>
              <a:rPr lang="zh-CN" altLang="en-US" dirty="0"/>
              <a:t>○</a:t>
            </a:r>
            <a:r>
              <a:rPr lang="en-US" altLang="zh-CN" dirty="0"/>
              <a:t>2 </a:t>
            </a:r>
            <a:r>
              <a:rPr lang="zh-CN" altLang="en-US" dirty="0"/>
              <a:t>功能规范</a:t>
            </a:r>
          </a:p>
          <a:p>
            <a:r>
              <a:rPr lang="zh-CN" altLang="en-US" dirty="0"/>
              <a:t>○</a:t>
            </a:r>
            <a:r>
              <a:rPr lang="en-US" altLang="zh-CN" dirty="0"/>
              <a:t>3 </a:t>
            </a:r>
            <a:r>
              <a:rPr lang="zh-CN" altLang="en-US" dirty="0"/>
              <a:t>高层设计</a:t>
            </a:r>
          </a:p>
          <a:p>
            <a:r>
              <a:rPr lang="zh-CN" altLang="en-US" dirty="0"/>
              <a:t>○</a:t>
            </a:r>
            <a:r>
              <a:rPr lang="en-US" altLang="zh-CN" dirty="0"/>
              <a:t>4 </a:t>
            </a:r>
            <a:r>
              <a:rPr lang="zh-CN" altLang="en-US" dirty="0"/>
              <a:t>低层设计</a:t>
            </a:r>
          </a:p>
          <a:p>
            <a:r>
              <a:rPr lang="zh-CN" altLang="en-US" dirty="0"/>
              <a:t>○</a:t>
            </a:r>
            <a:r>
              <a:rPr lang="en-US" altLang="zh-CN" dirty="0"/>
              <a:t>5 </a:t>
            </a:r>
            <a:r>
              <a:rPr lang="zh-CN" altLang="en-US" dirty="0"/>
              <a:t>脆弱性分析</a:t>
            </a:r>
          </a:p>
          <a:p>
            <a:r>
              <a:rPr lang="zh-CN" altLang="en-US" dirty="0"/>
              <a:t>○</a:t>
            </a:r>
            <a:r>
              <a:rPr lang="en-US" altLang="zh-CN" dirty="0"/>
              <a:t>6 </a:t>
            </a:r>
            <a:r>
              <a:rPr lang="zh-CN" altLang="en-US" dirty="0"/>
              <a:t>安全策略模型</a:t>
            </a:r>
          </a:p>
          <a:p>
            <a:r>
              <a:rPr lang="zh-CN" altLang="en-US" dirty="0"/>
              <a:t>○</a:t>
            </a:r>
            <a:r>
              <a:rPr lang="en-US" altLang="zh-CN" dirty="0"/>
              <a:t>7 </a:t>
            </a:r>
            <a:r>
              <a:rPr lang="zh-CN" altLang="en-US" dirty="0"/>
              <a:t>对应性分析</a:t>
            </a:r>
          </a:p>
          <a:p>
            <a:r>
              <a:rPr lang="zh-CN" altLang="en-US" dirty="0"/>
              <a:t>○</a:t>
            </a:r>
            <a:r>
              <a:rPr lang="en-US" altLang="zh-CN" dirty="0"/>
              <a:t>8 </a:t>
            </a:r>
            <a:r>
              <a:rPr lang="zh-CN" altLang="en-US" dirty="0"/>
              <a:t>管理员指南</a:t>
            </a:r>
          </a:p>
          <a:p>
            <a:r>
              <a:rPr lang="zh-CN" altLang="en-US" dirty="0"/>
              <a:t>○</a:t>
            </a:r>
            <a:r>
              <a:rPr lang="en-US" altLang="zh-CN" dirty="0"/>
              <a:t>9 </a:t>
            </a:r>
            <a:r>
              <a:rPr lang="zh-CN" altLang="en-US" dirty="0"/>
              <a:t>交付与运行</a:t>
            </a:r>
          </a:p>
          <a:p>
            <a:r>
              <a:rPr lang="zh-CN" altLang="en-US" dirty="0"/>
              <a:t>○</a:t>
            </a:r>
            <a:r>
              <a:rPr lang="en-US" altLang="zh-CN" dirty="0"/>
              <a:t>10 </a:t>
            </a:r>
            <a:r>
              <a:rPr lang="zh-CN" altLang="en-US" dirty="0"/>
              <a:t>开发安全</a:t>
            </a:r>
          </a:p>
          <a:p>
            <a:r>
              <a:rPr lang="zh-CN" altLang="en-US" dirty="0"/>
              <a:t>○</a:t>
            </a:r>
            <a:r>
              <a:rPr lang="en-US" altLang="zh-CN" dirty="0"/>
              <a:t>11 </a:t>
            </a:r>
            <a:r>
              <a:rPr lang="zh-CN" altLang="en-US" dirty="0"/>
              <a:t>开发者测试报告</a:t>
            </a:r>
          </a:p>
          <a:p>
            <a:r>
              <a:rPr lang="zh-CN" altLang="en-US" dirty="0"/>
              <a:t>○</a:t>
            </a:r>
            <a:r>
              <a:rPr lang="en-US" altLang="zh-CN" dirty="0"/>
              <a:t>12 </a:t>
            </a:r>
            <a:r>
              <a:rPr lang="zh-CN" altLang="en-US" dirty="0"/>
              <a:t>开发者测试分析</a:t>
            </a:r>
          </a:p>
          <a:p>
            <a:r>
              <a:rPr lang="zh-CN" altLang="en-US" dirty="0"/>
              <a:t>○</a:t>
            </a:r>
            <a:r>
              <a:rPr lang="en-US" altLang="zh-CN" dirty="0"/>
              <a:t>13 </a:t>
            </a:r>
            <a:r>
              <a:rPr lang="zh-CN" altLang="en-US" dirty="0"/>
              <a:t>配置管理</a:t>
            </a:r>
          </a:p>
          <a:p>
            <a:r>
              <a:rPr lang="zh-CN" altLang="en-US" dirty="0"/>
              <a:t>○</a:t>
            </a:r>
            <a:r>
              <a:rPr lang="en-US" altLang="zh-CN" dirty="0"/>
              <a:t>14 </a:t>
            </a:r>
            <a:r>
              <a:rPr lang="zh-CN" altLang="en-US" dirty="0"/>
              <a:t>用户指南</a:t>
            </a:r>
          </a:p>
          <a:p>
            <a:r>
              <a:rPr lang="zh-CN" altLang="en-US" dirty="0"/>
              <a:t>○</a:t>
            </a:r>
            <a:r>
              <a:rPr lang="en-US" altLang="zh-CN" dirty="0"/>
              <a:t>15 </a:t>
            </a:r>
            <a:r>
              <a:rPr lang="zh-CN" altLang="en-US" dirty="0"/>
              <a:t>生命周期定义</a:t>
            </a:r>
          </a:p>
          <a:p>
            <a:r>
              <a:rPr lang="zh-CN" altLang="en-US" dirty="0"/>
              <a:t>○</a:t>
            </a:r>
            <a:r>
              <a:rPr lang="en-US" altLang="zh-CN" dirty="0"/>
              <a:t>16 </a:t>
            </a:r>
            <a:r>
              <a:rPr lang="zh-CN" altLang="en-US" dirty="0"/>
              <a:t>开发工具与技术</a:t>
            </a:r>
          </a:p>
        </p:txBody>
      </p:sp>
    </p:spTree>
    <p:extLst>
      <p:ext uri="{BB962C8B-B14F-4D97-AF65-F5344CB8AC3E}">
        <p14:creationId xmlns:p14="http://schemas.microsoft.com/office/powerpoint/2010/main" val="41545533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p:txBody>
          <a:bodyPr>
            <a:normAutofit/>
          </a:bodyPr>
          <a:lstStyle/>
          <a:p>
            <a:r>
              <a:rPr lang="en-US" altLang="zh-CN" dirty="0"/>
              <a:t>TEE</a:t>
            </a:r>
            <a:endParaRPr lang="zh-CN" altLang="en-US" dirty="0"/>
          </a:p>
        </p:txBody>
      </p:sp>
      <p:sp>
        <p:nvSpPr>
          <p:cNvPr id="3" name="内容占位符 2">
            <a:extLst>
              <a:ext uri="{FF2B5EF4-FFF2-40B4-BE49-F238E27FC236}">
                <a16:creationId xmlns:a16="http://schemas.microsoft.com/office/drawing/2014/main" id="{A681C9B7-0582-4575-ADAC-EC028907D0A0}"/>
              </a:ext>
            </a:extLst>
          </p:cNvPr>
          <p:cNvSpPr>
            <a:spLocks noGrp="1"/>
          </p:cNvSpPr>
          <p:nvPr>
            <p:ph idx="1"/>
          </p:nvPr>
        </p:nvSpPr>
        <p:spPr/>
        <p:txBody>
          <a:bodyPr>
            <a:normAutofit fontScale="85000" lnSpcReduction="10000"/>
          </a:bodyPr>
          <a:lstStyle/>
          <a:p>
            <a:pPr lvl="1"/>
            <a:r>
              <a:rPr lang="zh-CN" altLang="en-US" dirty="0"/>
              <a:t>工业联盟</a:t>
            </a:r>
            <a:r>
              <a:rPr lang="en-US" altLang="zh-CN" dirty="0" err="1"/>
              <a:t>GlobalPlatform</a:t>
            </a:r>
            <a:r>
              <a:rPr lang="zh-CN" altLang="en-US" dirty="0"/>
              <a:t>和可信计算工作组</a:t>
            </a:r>
            <a:r>
              <a:rPr lang="en-US" altLang="zh-CN" dirty="0"/>
              <a:t>TCG</a:t>
            </a:r>
            <a:r>
              <a:rPr lang="zh-CN" altLang="en-US" dirty="0"/>
              <a:t>近年来都在开展</a:t>
            </a:r>
            <a:r>
              <a:rPr lang="en-US" altLang="zh-CN" dirty="0"/>
              <a:t>TEE</a:t>
            </a:r>
            <a:r>
              <a:rPr lang="zh-CN" altLang="en-US" dirty="0"/>
              <a:t>方面的工作，前者以制定</a:t>
            </a:r>
            <a:r>
              <a:rPr lang="en-US" altLang="zh-CN" dirty="0"/>
              <a:t>TEE</a:t>
            </a:r>
            <a:r>
              <a:rPr lang="zh-CN" altLang="en-US" dirty="0"/>
              <a:t>的标准规范为主，后者试着将</a:t>
            </a:r>
            <a:r>
              <a:rPr lang="en-US" altLang="zh-CN" dirty="0"/>
              <a:t>TEE</a:t>
            </a:r>
            <a:r>
              <a:rPr lang="zh-CN" altLang="en-US" dirty="0"/>
              <a:t>规范与其可信平台模块规范进行结合以加强移动设备的安全和可信，形成的最新规范为</a:t>
            </a:r>
            <a:r>
              <a:rPr lang="en-US" altLang="zh-CN" dirty="0"/>
              <a:t>TPM 2.0 Mobile</a:t>
            </a:r>
            <a:r>
              <a:rPr lang="zh-CN" altLang="en-US" dirty="0"/>
              <a:t>。</a:t>
            </a:r>
          </a:p>
          <a:p>
            <a:pPr lvl="1"/>
            <a:r>
              <a:rPr lang="zh-CN" altLang="en-US" dirty="0"/>
              <a:t>服务提供商、移动运营商、操作系统和应用开发者、设备厂商、平台提供者以及硅供应商等全部都是</a:t>
            </a:r>
            <a:r>
              <a:rPr lang="en-US" altLang="zh-CN" dirty="0"/>
              <a:t>TEE</a:t>
            </a:r>
            <a:r>
              <a:rPr lang="zh-CN" altLang="en-US" dirty="0"/>
              <a:t>的利益相关者，都对</a:t>
            </a:r>
            <a:r>
              <a:rPr lang="en-US" altLang="zh-CN" dirty="0"/>
              <a:t>TEE</a:t>
            </a:r>
            <a:r>
              <a:rPr lang="zh-CN" altLang="en-US" dirty="0"/>
              <a:t>的标准化感兴趣，为</a:t>
            </a:r>
            <a:r>
              <a:rPr lang="en-US" altLang="zh-CN" dirty="0"/>
              <a:t>TEE</a:t>
            </a:r>
            <a:r>
              <a:rPr lang="zh-CN" altLang="en-US" dirty="0"/>
              <a:t>的标准化提供力量并且从中获利。</a:t>
            </a:r>
            <a:endParaRPr lang="en-US" altLang="zh-CN" dirty="0"/>
          </a:p>
          <a:p>
            <a:pPr lvl="1"/>
            <a:r>
              <a:rPr lang="en-US" altLang="zh-CN" dirty="0"/>
              <a:t>Linux</a:t>
            </a:r>
            <a:r>
              <a:rPr lang="zh-CN" altLang="en-US" dirty="0"/>
              <a:t>都跑在</a:t>
            </a:r>
            <a:r>
              <a:rPr lang="en-US" altLang="zh-CN" dirty="0"/>
              <a:t>Normal World</a:t>
            </a:r>
            <a:r>
              <a:rPr lang="zh-CN" altLang="en-US" dirty="0"/>
              <a:t>上，但是有些安全性要求比较高的行为，例如指纹的比对，支付时候用私钥签名的动作等，就要放到</a:t>
            </a:r>
            <a:r>
              <a:rPr lang="en-US" altLang="zh-CN" dirty="0"/>
              <a:t>Secure World</a:t>
            </a:r>
            <a:r>
              <a:rPr lang="zh-CN" altLang="en-US" dirty="0"/>
              <a:t>里面去了。</a:t>
            </a:r>
          </a:p>
          <a:p>
            <a:pPr lvl="1"/>
            <a:r>
              <a:rPr lang="en-US" altLang="zh-CN" dirty="0"/>
              <a:t>TEE</a:t>
            </a:r>
            <a:r>
              <a:rPr lang="zh-CN" altLang="en-US" dirty="0"/>
              <a:t>环境下也要有一个操作系统</a:t>
            </a:r>
            <a:endParaRPr lang="en-US" altLang="zh-CN" dirty="0"/>
          </a:p>
          <a:p>
            <a:pPr lvl="2"/>
            <a:r>
              <a:rPr lang="zh-CN" altLang="en-US" dirty="0"/>
              <a:t>海思有自己的</a:t>
            </a:r>
            <a:r>
              <a:rPr lang="en-US" altLang="zh-CN" dirty="0" err="1"/>
              <a:t>Trustzone</a:t>
            </a:r>
            <a:r>
              <a:rPr lang="zh-CN" altLang="en-US" dirty="0"/>
              <a:t>的操作系统，此外还有</a:t>
            </a:r>
            <a:r>
              <a:rPr lang="en-US" altLang="zh-CN" dirty="0" err="1"/>
              <a:t>Trustonic</a:t>
            </a:r>
            <a:r>
              <a:rPr lang="zh-CN" altLang="en-US" dirty="0"/>
              <a:t>、高通的</a:t>
            </a:r>
            <a:r>
              <a:rPr lang="en-US" altLang="zh-CN" dirty="0"/>
              <a:t>QSEE</a:t>
            </a:r>
            <a:r>
              <a:rPr lang="zh-CN" altLang="en-US" dirty="0"/>
              <a:t>、国内的豆荚，还有开源的</a:t>
            </a:r>
            <a:r>
              <a:rPr lang="en-US" altLang="zh-CN" dirty="0"/>
              <a:t>OPTEE</a:t>
            </a:r>
            <a:r>
              <a:rPr lang="zh-CN" altLang="en-US" dirty="0"/>
              <a:t>等。这些都是</a:t>
            </a:r>
            <a:r>
              <a:rPr lang="en-US" altLang="zh-CN" dirty="0"/>
              <a:t>TEE</a:t>
            </a:r>
            <a:r>
              <a:rPr lang="zh-CN" altLang="en-US" dirty="0"/>
              <a:t>环境下的操作系统。</a:t>
            </a:r>
            <a:endParaRPr lang="en-US" altLang="zh-CN" dirty="0"/>
          </a:p>
          <a:p>
            <a:pPr lvl="1"/>
            <a:r>
              <a:rPr lang="zh-CN" altLang="en-US" dirty="0"/>
              <a:t>在操作系统之上自然要有应用程序，在</a:t>
            </a:r>
            <a:r>
              <a:rPr lang="en-US" altLang="zh-CN" dirty="0" err="1"/>
              <a:t>Trustzone</a:t>
            </a:r>
            <a:r>
              <a:rPr lang="zh-CN" altLang="en-US" dirty="0"/>
              <a:t>里面我们一般叫</a:t>
            </a:r>
            <a:r>
              <a:rPr lang="en-US" altLang="zh-CN" dirty="0" err="1"/>
              <a:t>TrustApp</a:t>
            </a:r>
            <a:r>
              <a:rPr lang="zh-CN" altLang="en-US" dirty="0"/>
              <a:t>，</a:t>
            </a:r>
            <a:r>
              <a:rPr lang="en-US" altLang="zh-CN" dirty="0"/>
              <a:t>TEE</a:t>
            </a:r>
            <a:r>
              <a:rPr lang="zh-CN" altLang="en-US" dirty="0"/>
              <a:t>里面每个</a:t>
            </a:r>
            <a:r>
              <a:rPr lang="en-US" altLang="zh-CN" dirty="0" err="1"/>
              <a:t>TrustApp</a:t>
            </a:r>
            <a:r>
              <a:rPr lang="zh-CN" altLang="en-US" dirty="0"/>
              <a:t>都在一个沙盒里，互相之间是隔离的。</a:t>
            </a:r>
          </a:p>
        </p:txBody>
      </p:sp>
    </p:spTree>
    <p:extLst>
      <p:ext uri="{BB962C8B-B14F-4D97-AF65-F5344CB8AC3E}">
        <p14:creationId xmlns:p14="http://schemas.microsoft.com/office/powerpoint/2010/main" val="189883567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p:txBody>
          <a:bodyPr>
            <a:normAutofit/>
          </a:bodyPr>
          <a:lstStyle/>
          <a:p>
            <a:r>
              <a:rPr lang="en-US" altLang="zh-CN" dirty="0"/>
              <a:t>TEE</a:t>
            </a:r>
            <a:endParaRPr lang="zh-CN" altLang="en-US" dirty="0"/>
          </a:p>
        </p:txBody>
      </p:sp>
      <p:pic>
        <p:nvPicPr>
          <p:cNvPr id="6" name="内容占位符 5" descr="图片包含 屏幕截图&#10;&#10;已生成极高可信度的说明">
            <a:extLst>
              <a:ext uri="{FF2B5EF4-FFF2-40B4-BE49-F238E27FC236}">
                <a16:creationId xmlns:a16="http://schemas.microsoft.com/office/drawing/2014/main" id="{F8CA008E-0458-4901-ADE8-1A4F77BA646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22325" y="1812077"/>
            <a:ext cx="7543800" cy="3941870"/>
          </a:xfrm>
        </p:spPr>
      </p:pic>
    </p:spTree>
    <p:extLst>
      <p:ext uri="{BB962C8B-B14F-4D97-AF65-F5344CB8AC3E}">
        <p14:creationId xmlns:p14="http://schemas.microsoft.com/office/powerpoint/2010/main" val="37551009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p:txBody>
          <a:bodyPr>
            <a:normAutofit/>
          </a:bodyPr>
          <a:lstStyle/>
          <a:p>
            <a:r>
              <a:rPr lang="en-US" altLang="zh-CN" dirty="0"/>
              <a:t>TEE</a:t>
            </a:r>
            <a:endParaRPr lang="zh-CN" altLang="en-US" dirty="0"/>
          </a:p>
        </p:txBody>
      </p:sp>
      <p:sp>
        <p:nvSpPr>
          <p:cNvPr id="3" name="内容占位符 2">
            <a:extLst>
              <a:ext uri="{FF2B5EF4-FFF2-40B4-BE49-F238E27FC236}">
                <a16:creationId xmlns:a16="http://schemas.microsoft.com/office/drawing/2014/main" id="{A681C9B7-0582-4575-ADAC-EC028907D0A0}"/>
              </a:ext>
            </a:extLst>
          </p:cNvPr>
          <p:cNvSpPr>
            <a:spLocks noGrp="1"/>
          </p:cNvSpPr>
          <p:nvPr>
            <p:ph idx="1"/>
          </p:nvPr>
        </p:nvSpPr>
        <p:spPr/>
        <p:txBody>
          <a:bodyPr>
            <a:normAutofit/>
          </a:bodyPr>
          <a:lstStyle/>
          <a:p>
            <a:pPr lvl="1"/>
            <a:endParaRPr lang="zh-CN" altLang="en-US" dirty="0"/>
          </a:p>
        </p:txBody>
      </p:sp>
    </p:spTree>
    <p:extLst>
      <p:ext uri="{BB962C8B-B14F-4D97-AF65-F5344CB8AC3E}">
        <p14:creationId xmlns:p14="http://schemas.microsoft.com/office/powerpoint/2010/main" val="231535141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p:txBody>
          <a:bodyPr>
            <a:normAutofit/>
          </a:bodyPr>
          <a:lstStyle/>
          <a:p>
            <a:r>
              <a:rPr lang="en-US" altLang="zh-CN" dirty="0"/>
              <a:t>TEE</a:t>
            </a:r>
            <a:endParaRPr lang="zh-CN" altLang="en-US" dirty="0"/>
          </a:p>
        </p:txBody>
      </p:sp>
      <p:sp>
        <p:nvSpPr>
          <p:cNvPr id="3" name="内容占位符 2">
            <a:extLst>
              <a:ext uri="{FF2B5EF4-FFF2-40B4-BE49-F238E27FC236}">
                <a16:creationId xmlns:a16="http://schemas.microsoft.com/office/drawing/2014/main" id="{A681C9B7-0582-4575-ADAC-EC028907D0A0}"/>
              </a:ext>
            </a:extLst>
          </p:cNvPr>
          <p:cNvSpPr>
            <a:spLocks noGrp="1"/>
          </p:cNvSpPr>
          <p:nvPr>
            <p:ph idx="1"/>
          </p:nvPr>
        </p:nvSpPr>
        <p:spPr/>
        <p:txBody>
          <a:bodyPr>
            <a:normAutofit fontScale="92500" lnSpcReduction="20000"/>
          </a:bodyPr>
          <a:lstStyle/>
          <a:p>
            <a:pPr lvl="1"/>
            <a:r>
              <a:rPr lang="zh-CN" altLang="en-US" dirty="0"/>
              <a:t>开放移动终端平台</a:t>
            </a:r>
            <a:r>
              <a:rPr lang="en-US" altLang="zh-CN" dirty="0"/>
              <a:t>OMTP</a:t>
            </a:r>
            <a:r>
              <a:rPr lang="zh-CN" altLang="en-US" dirty="0"/>
              <a:t>（</a:t>
            </a:r>
            <a:r>
              <a:rPr lang="en-US" altLang="zh-CN" dirty="0"/>
              <a:t>Open Mobile Terminal Platform</a:t>
            </a:r>
            <a:r>
              <a:rPr lang="zh-CN" altLang="en-US" dirty="0"/>
              <a:t>）最早在</a:t>
            </a:r>
            <a:r>
              <a:rPr lang="en-US" altLang="zh-CN" dirty="0"/>
              <a:t>2009</a:t>
            </a:r>
            <a:r>
              <a:rPr lang="zh-CN" altLang="en-US" dirty="0"/>
              <a:t>年其</a:t>
            </a:r>
            <a:r>
              <a:rPr lang="en-US" altLang="zh-CN" dirty="0"/>
              <a:t>OMTP TR1 </a:t>
            </a:r>
            <a:r>
              <a:rPr lang="zh-CN" altLang="en-US" dirty="0"/>
              <a:t>中定义了</a:t>
            </a:r>
            <a:r>
              <a:rPr lang="en-US" altLang="zh-CN" dirty="0"/>
              <a:t>TEE</a:t>
            </a:r>
            <a:r>
              <a:rPr lang="zh-CN" altLang="en-US" dirty="0"/>
              <a:t>，定义为“一组软硬件组件，可以为应用程序提供必要的设施”，需要满足两种定义的安全级别中的一种。</a:t>
            </a:r>
            <a:endParaRPr lang="en-US" altLang="zh-CN" dirty="0"/>
          </a:p>
          <a:p>
            <a:pPr lvl="2"/>
            <a:r>
              <a:rPr lang="zh-CN" altLang="en-US" dirty="0"/>
              <a:t>第一个安全级别（</a:t>
            </a:r>
            <a:r>
              <a:rPr lang="en-US" altLang="zh-CN" dirty="0"/>
              <a:t>Profile 1</a:t>
            </a:r>
            <a:r>
              <a:rPr lang="zh-CN" altLang="en-US" dirty="0"/>
              <a:t>）目标是应对软件攻击，</a:t>
            </a:r>
            <a:endParaRPr lang="en-US" altLang="zh-CN" dirty="0"/>
          </a:p>
          <a:p>
            <a:pPr lvl="2"/>
            <a:r>
              <a:rPr lang="zh-CN" altLang="en-US" dirty="0"/>
              <a:t>第二个安全级别（</a:t>
            </a:r>
            <a:r>
              <a:rPr lang="en-US" altLang="zh-CN" dirty="0"/>
              <a:t>Profile 2</a:t>
            </a:r>
            <a:r>
              <a:rPr lang="zh-CN" altLang="en-US" dirty="0"/>
              <a:t>）目标是同时应对软件和硬件攻击。</a:t>
            </a:r>
          </a:p>
          <a:p>
            <a:pPr lvl="1"/>
            <a:r>
              <a:rPr lang="zh-CN" altLang="en-US" dirty="0"/>
              <a:t>符合</a:t>
            </a:r>
            <a:r>
              <a:rPr lang="en-US" altLang="zh-CN" dirty="0"/>
              <a:t>OMTP TR1</a:t>
            </a:r>
            <a:r>
              <a:rPr lang="zh-CN" altLang="en-US" dirty="0"/>
              <a:t>标准的商业</a:t>
            </a:r>
            <a:r>
              <a:rPr lang="en-US" altLang="zh-CN" dirty="0"/>
              <a:t>TEE</a:t>
            </a:r>
            <a:r>
              <a:rPr lang="zh-CN" altLang="en-US" dirty="0"/>
              <a:t>随后推出来了，主要基于</a:t>
            </a:r>
            <a:r>
              <a:rPr lang="en-US" altLang="zh-CN" dirty="0"/>
              <a:t>ARM </a:t>
            </a:r>
            <a:r>
              <a:rPr lang="en-US" altLang="zh-CN" dirty="0" err="1"/>
              <a:t>TrustZone</a:t>
            </a:r>
            <a:r>
              <a:rPr lang="zh-CN" altLang="en-US" dirty="0"/>
              <a:t>安全扩展技术进行实施，如</a:t>
            </a:r>
            <a:r>
              <a:rPr lang="en-US" altLang="zh-CN" dirty="0"/>
              <a:t>Trusted Logic</a:t>
            </a:r>
            <a:r>
              <a:rPr lang="zh-CN" altLang="en-US" dirty="0"/>
              <a:t>开发的</a:t>
            </a:r>
            <a:r>
              <a:rPr lang="en-US" altLang="zh-CN" dirty="0"/>
              <a:t>Trusted Foundations </a:t>
            </a:r>
            <a:r>
              <a:rPr lang="zh-CN" altLang="en-US" dirty="0"/>
              <a:t>。目前该软件已经变成</a:t>
            </a:r>
            <a:r>
              <a:rPr lang="en-US" altLang="zh-CN" dirty="0" err="1"/>
              <a:t>Trustonic</a:t>
            </a:r>
            <a:r>
              <a:rPr lang="zh-CN" altLang="en-US" dirty="0"/>
              <a:t>合资公司的一部分，并且与</a:t>
            </a:r>
            <a:r>
              <a:rPr lang="en-US" altLang="zh-CN" dirty="0" err="1"/>
              <a:t>GlobalPlatform</a:t>
            </a:r>
            <a:r>
              <a:rPr lang="en-US" altLang="zh-CN" dirty="0"/>
              <a:t> TEE</a:t>
            </a:r>
            <a:r>
              <a:rPr lang="zh-CN" altLang="en-US" dirty="0"/>
              <a:t>规范兼容。</a:t>
            </a:r>
            <a:endParaRPr lang="en-US" altLang="zh-CN" dirty="0"/>
          </a:p>
          <a:p>
            <a:pPr lvl="1"/>
            <a:r>
              <a:rPr lang="en-US" altLang="zh-CN" dirty="0"/>
              <a:t>OMTP</a:t>
            </a:r>
            <a:r>
              <a:rPr lang="zh-CN" altLang="en-US" dirty="0"/>
              <a:t>的标准工作在</a:t>
            </a:r>
            <a:r>
              <a:rPr lang="en-US" altLang="zh-CN" dirty="0"/>
              <a:t>2010</a:t>
            </a:r>
            <a:r>
              <a:rPr lang="zh-CN" altLang="en-US" dirty="0"/>
              <a:t>年中旬结束，工作组转变到大规模应用社区</a:t>
            </a:r>
            <a:r>
              <a:rPr lang="en-US" altLang="zh-CN" dirty="0"/>
              <a:t>WAC</a:t>
            </a:r>
            <a:r>
              <a:rPr lang="zh-CN" altLang="en-US" dirty="0"/>
              <a:t>（</a:t>
            </a:r>
            <a:r>
              <a:rPr lang="en-US" altLang="zh-CN" dirty="0"/>
              <a:t>Wholesale Applications Community</a:t>
            </a:r>
            <a:r>
              <a:rPr lang="zh-CN" altLang="en-US" dirty="0"/>
              <a:t>）。</a:t>
            </a:r>
            <a:r>
              <a:rPr lang="en-US" altLang="zh-CN" dirty="0"/>
              <a:t>OMTP</a:t>
            </a:r>
            <a:r>
              <a:rPr lang="zh-CN" altLang="en-US" dirty="0"/>
              <a:t>的标准，包含其定义的</a:t>
            </a:r>
            <a:r>
              <a:rPr lang="en-US" altLang="zh-CN" dirty="0"/>
              <a:t>TEE</a:t>
            </a:r>
            <a:r>
              <a:rPr lang="zh-CN" altLang="en-US" dirty="0"/>
              <a:t>，由全球移动通信系统联盟</a:t>
            </a:r>
            <a:r>
              <a:rPr lang="en-US" altLang="zh-CN" dirty="0"/>
              <a:t>GSMA</a:t>
            </a:r>
            <a:r>
              <a:rPr lang="zh-CN" altLang="en-US" dirty="0"/>
              <a:t>（</a:t>
            </a:r>
            <a:r>
              <a:rPr lang="en-US" altLang="zh-CN" dirty="0"/>
              <a:t>Global System for Mobile Communications Alliance</a:t>
            </a:r>
            <a:r>
              <a:rPr lang="zh-CN" altLang="en-US" dirty="0"/>
              <a:t>）主持。</a:t>
            </a:r>
          </a:p>
        </p:txBody>
      </p:sp>
    </p:spTree>
    <p:extLst>
      <p:ext uri="{BB962C8B-B14F-4D97-AF65-F5344CB8AC3E}">
        <p14:creationId xmlns:p14="http://schemas.microsoft.com/office/powerpoint/2010/main" val="13394822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p:txBody>
          <a:bodyPr>
            <a:normAutofit/>
          </a:bodyPr>
          <a:lstStyle/>
          <a:p>
            <a:r>
              <a:rPr lang="en-US" altLang="zh-CN" dirty="0"/>
              <a:t>TEE</a:t>
            </a:r>
            <a:endParaRPr lang="zh-CN" altLang="en-US" dirty="0"/>
          </a:p>
        </p:txBody>
      </p:sp>
      <p:sp>
        <p:nvSpPr>
          <p:cNvPr id="3" name="内容占位符 2">
            <a:extLst>
              <a:ext uri="{FF2B5EF4-FFF2-40B4-BE49-F238E27FC236}">
                <a16:creationId xmlns:a16="http://schemas.microsoft.com/office/drawing/2014/main" id="{A681C9B7-0582-4575-ADAC-EC028907D0A0}"/>
              </a:ext>
            </a:extLst>
          </p:cNvPr>
          <p:cNvSpPr>
            <a:spLocks noGrp="1"/>
          </p:cNvSpPr>
          <p:nvPr>
            <p:ph idx="1"/>
          </p:nvPr>
        </p:nvSpPr>
        <p:spPr/>
        <p:txBody>
          <a:bodyPr>
            <a:normAutofit fontScale="85000" lnSpcReduction="10000"/>
          </a:bodyPr>
          <a:lstStyle/>
          <a:p>
            <a:pPr lvl="1"/>
            <a:r>
              <a:rPr lang="en-US" altLang="zh-CN" dirty="0"/>
              <a:t>2010</a:t>
            </a:r>
            <a:r>
              <a:rPr lang="zh-CN" altLang="en-US" dirty="0"/>
              <a:t>年</a:t>
            </a:r>
            <a:r>
              <a:rPr lang="en-US" altLang="zh-CN" dirty="0"/>
              <a:t>7</a:t>
            </a:r>
            <a:r>
              <a:rPr lang="zh-CN" altLang="en-US" dirty="0"/>
              <a:t>月份，</a:t>
            </a:r>
            <a:r>
              <a:rPr lang="en-US" altLang="zh-CN" dirty="0" err="1"/>
              <a:t>GlobalPlatform</a:t>
            </a:r>
            <a:r>
              <a:rPr lang="zh-CN" altLang="en-US" dirty="0"/>
              <a:t>首次宣布了它们自己的</a:t>
            </a:r>
            <a:r>
              <a:rPr lang="en-US" altLang="zh-CN" dirty="0"/>
              <a:t>TEE</a:t>
            </a:r>
            <a:r>
              <a:rPr lang="zh-CN" altLang="en-US" dirty="0"/>
              <a:t>标准，首先关注</a:t>
            </a:r>
            <a:r>
              <a:rPr lang="en-US" altLang="zh-CN" dirty="0"/>
              <a:t>TEE client API</a:t>
            </a:r>
            <a:r>
              <a:rPr lang="zh-CN" altLang="en-US" dirty="0"/>
              <a:t>（与</a:t>
            </a:r>
            <a:r>
              <a:rPr lang="en-US" altLang="zh-CN" dirty="0"/>
              <a:t>TEE</a:t>
            </a:r>
            <a:r>
              <a:rPr lang="zh-CN" altLang="en-US" dirty="0"/>
              <a:t>交互的接口），后来扩展到包含</a:t>
            </a:r>
            <a:r>
              <a:rPr lang="en-US" altLang="zh-CN" dirty="0"/>
              <a:t>TEE internal API</a:t>
            </a:r>
            <a:r>
              <a:rPr lang="zh-CN" altLang="en-US" dirty="0"/>
              <a:t>，以及一整套</a:t>
            </a:r>
            <a:r>
              <a:rPr lang="en-US" altLang="zh-CN" dirty="0"/>
              <a:t>TEE</a:t>
            </a:r>
            <a:r>
              <a:rPr lang="zh-CN" altLang="en-US" dirty="0"/>
              <a:t>系统体系。</a:t>
            </a:r>
            <a:endParaRPr lang="en-US" altLang="zh-CN" dirty="0"/>
          </a:p>
          <a:p>
            <a:pPr lvl="1"/>
            <a:r>
              <a:rPr lang="en-US" altLang="zh-CN" dirty="0" err="1"/>
              <a:t>GlobalPlatform</a:t>
            </a:r>
            <a:r>
              <a:rPr lang="zh-CN" altLang="en-US" dirty="0"/>
              <a:t>的</a:t>
            </a:r>
            <a:r>
              <a:rPr lang="en-US" altLang="zh-CN" dirty="0"/>
              <a:t>TEE</a:t>
            </a:r>
            <a:r>
              <a:rPr lang="zh-CN" altLang="en-US" dirty="0"/>
              <a:t>规范构成现在</a:t>
            </a:r>
            <a:r>
              <a:rPr lang="en-US" altLang="zh-CN" dirty="0"/>
              <a:t>TEE</a:t>
            </a:r>
            <a:r>
              <a:rPr lang="zh-CN" altLang="en-US" dirty="0"/>
              <a:t>环境的基础，任何商业或者开源产品一般都会参考该规范，并按照其定义的各种功能接口进行规范实现。</a:t>
            </a:r>
            <a:endParaRPr lang="en-US" altLang="zh-CN" dirty="0"/>
          </a:p>
          <a:p>
            <a:pPr lvl="1"/>
            <a:r>
              <a:rPr lang="en-US" altLang="zh-CN" dirty="0" err="1"/>
              <a:t>GlobalPlatform</a:t>
            </a:r>
            <a:r>
              <a:rPr lang="zh-CN" altLang="en-US" dirty="0"/>
              <a:t>包含的规范</a:t>
            </a:r>
            <a:r>
              <a:rPr lang="en-US" altLang="zh-CN" dirty="0"/>
              <a:t>:</a:t>
            </a:r>
            <a:endParaRPr lang="zh-CN" altLang="en-US" dirty="0"/>
          </a:p>
          <a:p>
            <a:pPr lvl="2"/>
            <a:r>
              <a:rPr lang="zh-CN" altLang="en-US" dirty="0"/>
              <a:t>（</a:t>
            </a:r>
            <a:r>
              <a:rPr lang="en-US" altLang="zh-CN" dirty="0"/>
              <a:t>1</a:t>
            </a:r>
            <a:r>
              <a:rPr lang="zh-CN" altLang="en-US" dirty="0"/>
              <a:t>）</a:t>
            </a:r>
            <a:r>
              <a:rPr lang="en-US" altLang="zh-CN" dirty="0"/>
              <a:t>TEE Client API Specification</a:t>
            </a:r>
            <a:r>
              <a:rPr lang="zh-CN" altLang="en-US" dirty="0"/>
              <a:t>，规范主</a:t>
            </a:r>
            <a:r>
              <a:rPr lang="en-US" altLang="zh-CN" dirty="0"/>
              <a:t>OS</a:t>
            </a:r>
            <a:r>
              <a:rPr lang="zh-CN" altLang="en-US" dirty="0"/>
              <a:t>的应用与</a:t>
            </a:r>
            <a:r>
              <a:rPr lang="en-US" altLang="zh-CN" dirty="0"/>
              <a:t>TEE</a:t>
            </a:r>
            <a:r>
              <a:rPr lang="zh-CN" altLang="en-US" dirty="0"/>
              <a:t>的可信应用如何通信；</a:t>
            </a:r>
          </a:p>
          <a:p>
            <a:pPr lvl="2"/>
            <a:r>
              <a:rPr lang="zh-CN" altLang="en-US" dirty="0"/>
              <a:t>（</a:t>
            </a:r>
            <a:r>
              <a:rPr lang="en-US" altLang="zh-CN" dirty="0"/>
              <a:t>2</a:t>
            </a:r>
            <a:r>
              <a:rPr lang="zh-CN" altLang="en-US" dirty="0"/>
              <a:t>）</a:t>
            </a:r>
            <a:r>
              <a:rPr lang="en-US" altLang="zh-CN" dirty="0"/>
              <a:t>TEE Systems Architecture</a:t>
            </a:r>
            <a:r>
              <a:rPr lang="zh-CN" altLang="en-US" dirty="0"/>
              <a:t>，</a:t>
            </a:r>
            <a:r>
              <a:rPr lang="en-US" altLang="zh-CN" dirty="0"/>
              <a:t>TEE</a:t>
            </a:r>
            <a:r>
              <a:rPr lang="zh-CN" altLang="en-US" dirty="0"/>
              <a:t>下的软硬件体系结构描述；</a:t>
            </a:r>
          </a:p>
          <a:p>
            <a:pPr lvl="2"/>
            <a:r>
              <a:rPr lang="zh-CN" altLang="en-US" dirty="0"/>
              <a:t>（</a:t>
            </a:r>
            <a:r>
              <a:rPr lang="en-US" altLang="zh-CN" dirty="0"/>
              <a:t>3</a:t>
            </a:r>
            <a:r>
              <a:rPr lang="zh-CN" altLang="en-US" dirty="0"/>
              <a:t>）</a:t>
            </a:r>
            <a:r>
              <a:rPr lang="en-US" altLang="zh-CN" dirty="0"/>
              <a:t>TEE Internal API Specification</a:t>
            </a:r>
            <a:r>
              <a:rPr lang="zh-CN" altLang="en-US" dirty="0"/>
              <a:t>，规范如何开发能在</a:t>
            </a:r>
            <a:r>
              <a:rPr lang="en-US" altLang="zh-CN" dirty="0"/>
              <a:t>TEE</a:t>
            </a:r>
            <a:r>
              <a:rPr lang="zh-CN" altLang="en-US" dirty="0"/>
              <a:t>内部运行的可信应用；</a:t>
            </a:r>
          </a:p>
          <a:p>
            <a:pPr lvl="2"/>
            <a:r>
              <a:rPr lang="zh-CN" altLang="en-US" dirty="0"/>
              <a:t>（</a:t>
            </a:r>
            <a:r>
              <a:rPr lang="en-US" altLang="zh-CN" dirty="0"/>
              <a:t>4</a:t>
            </a:r>
            <a:r>
              <a:rPr lang="zh-CN" altLang="en-US" dirty="0"/>
              <a:t>）</a:t>
            </a:r>
            <a:r>
              <a:rPr lang="en-US" altLang="zh-CN" dirty="0"/>
              <a:t>TEE Secure Element API Specification</a:t>
            </a:r>
            <a:r>
              <a:rPr lang="zh-CN" altLang="en-US" dirty="0"/>
              <a:t>，规定</a:t>
            </a:r>
            <a:r>
              <a:rPr lang="en-US" altLang="zh-CN" dirty="0"/>
              <a:t>TEE</a:t>
            </a:r>
            <a:r>
              <a:rPr lang="zh-CN" altLang="en-US" dirty="0"/>
              <a:t>安全元素</a:t>
            </a:r>
            <a:r>
              <a:rPr lang="en-US" altLang="zh-CN" dirty="0"/>
              <a:t>API</a:t>
            </a:r>
            <a:r>
              <a:rPr lang="zh-CN" altLang="en-US" dirty="0"/>
              <a:t>的语法语义，适合开发可信</a:t>
            </a:r>
            <a:r>
              <a:rPr lang="en-US" altLang="zh-CN" dirty="0"/>
              <a:t>apps</a:t>
            </a:r>
            <a:r>
              <a:rPr lang="zh-CN" altLang="en-US" dirty="0"/>
              <a:t>的软件开发者，为客户端应用提供一个外部可视接口；</a:t>
            </a:r>
          </a:p>
          <a:p>
            <a:pPr lvl="2"/>
            <a:r>
              <a:rPr lang="zh-CN" altLang="en-US" dirty="0"/>
              <a:t>（</a:t>
            </a:r>
            <a:r>
              <a:rPr lang="en-US" altLang="zh-CN" dirty="0"/>
              <a:t>5</a:t>
            </a:r>
            <a:r>
              <a:rPr lang="zh-CN" altLang="en-US" dirty="0"/>
              <a:t>）</a:t>
            </a:r>
            <a:r>
              <a:rPr lang="en-US" altLang="zh-CN" dirty="0"/>
              <a:t>Trusted User Interface API Specification</a:t>
            </a:r>
            <a:r>
              <a:rPr lang="zh-CN" altLang="en-US" dirty="0"/>
              <a:t>，规范可信</a:t>
            </a:r>
            <a:r>
              <a:rPr lang="en-US" altLang="zh-CN" dirty="0"/>
              <a:t>GUI</a:t>
            </a:r>
            <a:r>
              <a:rPr lang="zh-CN" altLang="en-US" dirty="0"/>
              <a:t>，用户能配置，</a:t>
            </a:r>
            <a:r>
              <a:rPr lang="en-US" altLang="zh-CN" dirty="0"/>
              <a:t>TEE</a:t>
            </a:r>
            <a:r>
              <a:rPr lang="zh-CN" altLang="en-US" dirty="0"/>
              <a:t>能安全控制；</a:t>
            </a:r>
          </a:p>
          <a:p>
            <a:pPr lvl="2"/>
            <a:r>
              <a:rPr lang="zh-CN" altLang="en-US" dirty="0"/>
              <a:t>（</a:t>
            </a:r>
            <a:r>
              <a:rPr lang="en-US" altLang="zh-CN" dirty="0"/>
              <a:t>6</a:t>
            </a:r>
            <a:r>
              <a:rPr lang="zh-CN" altLang="en-US" dirty="0"/>
              <a:t>）</a:t>
            </a:r>
            <a:r>
              <a:rPr lang="en-US" altLang="zh-CN" dirty="0"/>
              <a:t>TEE TA Debug Specification</a:t>
            </a:r>
            <a:r>
              <a:rPr lang="zh-CN" altLang="en-US" dirty="0"/>
              <a:t>，规范</a:t>
            </a:r>
            <a:r>
              <a:rPr lang="en-US" altLang="zh-CN" dirty="0" err="1"/>
              <a:t>GlobalPlatform</a:t>
            </a:r>
            <a:r>
              <a:rPr lang="en-US" altLang="zh-CN" dirty="0"/>
              <a:t> TEE debug</a:t>
            </a:r>
            <a:r>
              <a:rPr lang="zh-CN" altLang="en-US" dirty="0"/>
              <a:t>接口和协议。</a:t>
            </a:r>
          </a:p>
        </p:txBody>
      </p:sp>
    </p:spTree>
    <p:extLst>
      <p:ext uri="{BB962C8B-B14F-4D97-AF65-F5344CB8AC3E}">
        <p14:creationId xmlns:p14="http://schemas.microsoft.com/office/powerpoint/2010/main" val="414274012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p:txBody>
          <a:bodyPr>
            <a:normAutofit/>
          </a:bodyPr>
          <a:lstStyle/>
          <a:p>
            <a:r>
              <a:rPr lang="en-US" altLang="zh-CN" dirty="0"/>
              <a:t>TEE</a:t>
            </a:r>
            <a:endParaRPr lang="zh-CN" altLang="en-US" dirty="0"/>
          </a:p>
        </p:txBody>
      </p:sp>
      <p:sp>
        <p:nvSpPr>
          <p:cNvPr id="3" name="内容占位符 2">
            <a:extLst>
              <a:ext uri="{FF2B5EF4-FFF2-40B4-BE49-F238E27FC236}">
                <a16:creationId xmlns:a16="http://schemas.microsoft.com/office/drawing/2014/main" id="{A681C9B7-0582-4575-ADAC-EC028907D0A0}"/>
              </a:ext>
            </a:extLst>
          </p:cNvPr>
          <p:cNvSpPr>
            <a:spLocks noGrp="1"/>
          </p:cNvSpPr>
          <p:nvPr>
            <p:ph idx="1"/>
          </p:nvPr>
        </p:nvSpPr>
        <p:spPr/>
        <p:txBody>
          <a:bodyPr>
            <a:normAutofit fontScale="92500"/>
          </a:bodyPr>
          <a:lstStyle/>
          <a:p>
            <a:pPr lvl="1"/>
            <a:r>
              <a:rPr lang="zh-CN" altLang="en-US" dirty="0"/>
              <a:t>支持</a:t>
            </a:r>
            <a:r>
              <a:rPr lang="en-US" altLang="zh-CN" dirty="0"/>
              <a:t>TEE</a:t>
            </a:r>
            <a:r>
              <a:rPr lang="zh-CN" altLang="en-US" dirty="0"/>
              <a:t>的嵌入式硬件技术有：</a:t>
            </a:r>
          </a:p>
          <a:p>
            <a:pPr lvl="2"/>
            <a:r>
              <a:rPr lang="zh-CN" altLang="en-US" dirty="0"/>
              <a:t>（</a:t>
            </a:r>
            <a:r>
              <a:rPr lang="en-US" altLang="zh-CN" dirty="0"/>
              <a:t>1</a:t>
            </a:r>
            <a:r>
              <a:rPr lang="zh-CN" altLang="en-US" dirty="0"/>
              <a:t>）</a:t>
            </a:r>
            <a:r>
              <a:rPr lang="en-US" altLang="zh-CN" dirty="0"/>
              <a:t>AMD</a:t>
            </a:r>
            <a:r>
              <a:rPr lang="zh-CN" altLang="en-US" dirty="0"/>
              <a:t>的</a:t>
            </a:r>
            <a:r>
              <a:rPr lang="en-US" altLang="zh-CN" dirty="0"/>
              <a:t>PSP</a:t>
            </a:r>
            <a:r>
              <a:rPr lang="zh-CN" altLang="en-US" dirty="0"/>
              <a:t>（</a:t>
            </a:r>
            <a:r>
              <a:rPr lang="en-US" altLang="zh-CN" dirty="0"/>
              <a:t>Platform Security Processor</a:t>
            </a:r>
            <a:r>
              <a:rPr lang="zh-CN" altLang="en-US" dirty="0"/>
              <a:t>）处理器</a:t>
            </a:r>
          </a:p>
          <a:p>
            <a:pPr lvl="3"/>
            <a:r>
              <a:rPr lang="en-US" altLang="zh-CN" dirty="0"/>
              <a:t>http://www.amd.com/en-us/innovations/software-technologies/security</a:t>
            </a:r>
          </a:p>
          <a:p>
            <a:pPr lvl="3"/>
            <a:r>
              <a:rPr lang="en-US" altLang="zh-CN" dirty="0"/>
              <a:t>https://classic.regonline.com/custImages/360000/369552/TCC%20PPTs/TCC2013_VanDoorn.pdf</a:t>
            </a:r>
          </a:p>
          <a:p>
            <a:pPr lvl="2"/>
            <a:r>
              <a:rPr lang="zh-CN" altLang="en-US" dirty="0"/>
              <a:t>（</a:t>
            </a:r>
            <a:r>
              <a:rPr lang="en-US" altLang="zh-CN" dirty="0"/>
              <a:t>2</a:t>
            </a:r>
            <a:r>
              <a:rPr lang="zh-CN" altLang="en-US" dirty="0"/>
              <a:t>）</a:t>
            </a:r>
            <a:r>
              <a:rPr lang="en-US" altLang="zh-CN" dirty="0"/>
              <a:t>ARM </a:t>
            </a:r>
            <a:r>
              <a:rPr lang="en-US" altLang="zh-CN" dirty="0" err="1"/>
              <a:t>TrustZone</a:t>
            </a:r>
            <a:r>
              <a:rPr lang="zh-CN" altLang="en-US" dirty="0"/>
              <a:t>技术（支持</a:t>
            </a:r>
            <a:r>
              <a:rPr lang="en-US" altLang="zh-CN" dirty="0" err="1"/>
              <a:t>TrustZone</a:t>
            </a:r>
            <a:r>
              <a:rPr lang="zh-CN" altLang="en-US" dirty="0"/>
              <a:t>的所有</a:t>
            </a:r>
            <a:r>
              <a:rPr lang="en-US" altLang="zh-CN" dirty="0"/>
              <a:t>ARM</a:t>
            </a:r>
            <a:r>
              <a:rPr lang="zh-CN" altLang="en-US" dirty="0"/>
              <a:t>处理器）</a:t>
            </a:r>
          </a:p>
          <a:p>
            <a:pPr lvl="3"/>
            <a:r>
              <a:rPr lang="en-US" altLang="zh-CN" dirty="0"/>
              <a:t>http://www.arm.com/zh/about/events/globalplatform-trusted-execution-environment-trustzone-building-security-into-your-platform.php</a:t>
            </a:r>
          </a:p>
          <a:p>
            <a:pPr lvl="2"/>
            <a:r>
              <a:rPr lang="zh-CN" altLang="en-US" dirty="0"/>
              <a:t>（</a:t>
            </a:r>
            <a:r>
              <a:rPr lang="en-US" altLang="zh-CN" dirty="0"/>
              <a:t>3</a:t>
            </a:r>
            <a:r>
              <a:rPr lang="zh-CN" altLang="en-US" dirty="0"/>
              <a:t>）</a:t>
            </a:r>
            <a:r>
              <a:rPr lang="en-US" altLang="zh-CN" dirty="0"/>
              <a:t>Intel x86-64</a:t>
            </a:r>
            <a:r>
              <a:rPr lang="zh-CN" altLang="en-US" dirty="0"/>
              <a:t>指令集：</a:t>
            </a:r>
            <a:r>
              <a:rPr lang="en-US" altLang="zh-CN" dirty="0"/>
              <a:t>SGX Software Guard Extensions</a:t>
            </a:r>
          </a:p>
          <a:p>
            <a:pPr lvl="3"/>
            <a:r>
              <a:rPr lang="en-US" altLang="zh-CN" dirty="0"/>
              <a:t>Intel</a:t>
            </a:r>
            <a:r>
              <a:rPr lang="zh-CN" altLang="en-US" dirty="0"/>
              <a:t>软件保护扩展：</a:t>
            </a:r>
            <a:r>
              <a:rPr lang="en-US" altLang="zh-CN" dirty="0"/>
              <a:t>https://software.intel.com/sites/default/files/329298-001.pdf</a:t>
            </a:r>
          </a:p>
          <a:p>
            <a:pPr lvl="2"/>
            <a:r>
              <a:rPr lang="zh-CN" altLang="en-US" dirty="0"/>
              <a:t>（</a:t>
            </a:r>
            <a:r>
              <a:rPr lang="en-US" altLang="zh-CN" dirty="0"/>
              <a:t>4</a:t>
            </a:r>
            <a:r>
              <a:rPr lang="zh-CN" altLang="en-US" dirty="0"/>
              <a:t>）</a:t>
            </a:r>
            <a:r>
              <a:rPr lang="en-US" altLang="zh-CN" dirty="0"/>
              <a:t>MIPS</a:t>
            </a:r>
            <a:r>
              <a:rPr lang="zh-CN" altLang="en-US" dirty="0"/>
              <a:t>：虚拟化技术</a:t>
            </a:r>
            <a:r>
              <a:rPr lang="en-US" altLang="zh-CN" dirty="0"/>
              <a:t>Virtualization</a:t>
            </a:r>
          </a:p>
          <a:p>
            <a:pPr lvl="3"/>
            <a:r>
              <a:rPr lang="en-US" altLang="zh-CN" dirty="0"/>
              <a:t>http://www.imgtec.com/mips/architectures/virtualization.asp</a:t>
            </a:r>
          </a:p>
        </p:txBody>
      </p:sp>
    </p:spTree>
    <p:extLst>
      <p:ext uri="{BB962C8B-B14F-4D97-AF65-F5344CB8AC3E}">
        <p14:creationId xmlns:p14="http://schemas.microsoft.com/office/powerpoint/2010/main" val="29712963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p:txBody>
          <a:bodyPr>
            <a:normAutofit/>
          </a:bodyPr>
          <a:lstStyle/>
          <a:p>
            <a:r>
              <a:rPr lang="en-US" altLang="zh-CN" dirty="0"/>
              <a:t>TEE</a:t>
            </a:r>
            <a:endParaRPr lang="zh-CN" altLang="en-US" dirty="0"/>
          </a:p>
        </p:txBody>
      </p:sp>
      <p:sp>
        <p:nvSpPr>
          <p:cNvPr id="3" name="内容占位符 2">
            <a:extLst>
              <a:ext uri="{FF2B5EF4-FFF2-40B4-BE49-F238E27FC236}">
                <a16:creationId xmlns:a16="http://schemas.microsoft.com/office/drawing/2014/main" id="{A681C9B7-0582-4575-ADAC-EC028907D0A0}"/>
              </a:ext>
            </a:extLst>
          </p:cNvPr>
          <p:cNvSpPr>
            <a:spLocks noGrp="1"/>
          </p:cNvSpPr>
          <p:nvPr>
            <p:ph idx="1"/>
          </p:nvPr>
        </p:nvSpPr>
        <p:spPr>
          <a:xfrm>
            <a:off x="822959" y="1339631"/>
            <a:ext cx="7543801" cy="5046301"/>
          </a:xfrm>
        </p:spPr>
        <p:txBody>
          <a:bodyPr>
            <a:normAutofit fontScale="70000" lnSpcReduction="20000"/>
          </a:bodyPr>
          <a:lstStyle/>
          <a:p>
            <a:pPr lvl="1"/>
            <a:r>
              <a:rPr lang="en-US" altLang="zh-CN" dirty="0"/>
              <a:t>TEE</a:t>
            </a:r>
            <a:r>
              <a:rPr lang="zh-CN" altLang="en-US" dirty="0"/>
              <a:t>的软件实现（提供开源工具或者基于</a:t>
            </a:r>
            <a:r>
              <a:rPr lang="en-US" altLang="zh-CN" dirty="0"/>
              <a:t>TEE</a:t>
            </a:r>
            <a:r>
              <a:rPr lang="zh-CN" altLang="en-US" dirty="0"/>
              <a:t>开发的</a:t>
            </a:r>
            <a:r>
              <a:rPr lang="en-US" altLang="zh-CN" dirty="0"/>
              <a:t>SDK</a:t>
            </a:r>
            <a:r>
              <a:rPr lang="zh-CN" altLang="en-US" dirty="0"/>
              <a:t>）</a:t>
            </a:r>
            <a:r>
              <a:rPr lang="en-US" altLang="zh-CN" dirty="0"/>
              <a:t>:</a:t>
            </a:r>
            <a:endParaRPr lang="zh-CN" altLang="en-US" dirty="0"/>
          </a:p>
          <a:p>
            <a:pPr lvl="2"/>
            <a:r>
              <a:rPr lang="zh-CN" altLang="en-US" dirty="0"/>
              <a:t>（</a:t>
            </a:r>
            <a:r>
              <a:rPr lang="en-US" altLang="zh-CN" dirty="0"/>
              <a:t>1</a:t>
            </a:r>
            <a:r>
              <a:rPr lang="zh-CN" altLang="en-US" dirty="0"/>
              <a:t>）</a:t>
            </a:r>
            <a:r>
              <a:rPr lang="en-US" altLang="zh-CN" dirty="0" err="1"/>
              <a:t>Trustonic</a:t>
            </a:r>
            <a:r>
              <a:rPr lang="zh-CN" altLang="en-US" dirty="0"/>
              <a:t>公司的</a:t>
            </a:r>
            <a:r>
              <a:rPr lang="en-US" altLang="zh-CN" dirty="0"/>
              <a:t>t-base</a:t>
            </a:r>
            <a:r>
              <a:rPr lang="zh-CN" altLang="en-US" dirty="0"/>
              <a:t>，是一个商业产品，已经得到</a:t>
            </a:r>
            <a:r>
              <a:rPr lang="en-US" altLang="zh-CN" dirty="0" err="1"/>
              <a:t>GlobalPlatform</a:t>
            </a:r>
            <a:r>
              <a:rPr lang="zh-CN" altLang="en-US" dirty="0"/>
              <a:t>的授权认可</a:t>
            </a:r>
          </a:p>
          <a:p>
            <a:pPr lvl="3"/>
            <a:r>
              <a:rPr lang="en-US" altLang="zh-CN" dirty="0"/>
              <a:t>https://www.trustonic.com/products-services/trusted-execution-environment/</a:t>
            </a:r>
          </a:p>
          <a:p>
            <a:pPr lvl="2"/>
            <a:r>
              <a:rPr lang="zh-CN" altLang="en-US" dirty="0"/>
              <a:t>（</a:t>
            </a:r>
            <a:r>
              <a:rPr lang="en-US" altLang="zh-CN" dirty="0"/>
              <a:t>2</a:t>
            </a:r>
            <a:r>
              <a:rPr lang="zh-CN" altLang="en-US" dirty="0"/>
              <a:t>）</a:t>
            </a:r>
            <a:r>
              <a:rPr lang="en-US" altLang="zh-CN" dirty="0" err="1"/>
              <a:t>Solacia</a:t>
            </a:r>
            <a:r>
              <a:rPr lang="zh-CN" altLang="en-US" dirty="0"/>
              <a:t>公司的</a:t>
            </a:r>
            <a:r>
              <a:rPr lang="en-US" altLang="zh-CN" dirty="0" err="1"/>
              <a:t>securiTEE</a:t>
            </a:r>
            <a:r>
              <a:rPr lang="zh-CN" altLang="en-US" dirty="0"/>
              <a:t>，也是一个商业产品，并且得到了</a:t>
            </a:r>
            <a:r>
              <a:rPr lang="en-US" altLang="zh-CN" dirty="0" err="1"/>
              <a:t>GlobalPlatform</a:t>
            </a:r>
            <a:r>
              <a:rPr lang="zh-CN" altLang="en-US" dirty="0"/>
              <a:t>的授权认可</a:t>
            </a:r>
          </a:p>
          <a:p>
            <a:pPr lvl="3"/>
            <a:r>
              <a:rPr lang="en-US" altLang="zh-CN" dirty="0"/>
              <a:t>http://www.sola-cia.com/en/securiTee/product.asp</a:t>
            </a:r>
          </a:p>
          <a:p>
            <a:pPr lvl="2"/>
            <a:r>
              <a:rPr lang="zh-CN" altLang="en-US" dirty="0"/>
              <a:t>（</a:t>
            </a:r>
            <a:r>
              <a:rPr lang="en-US" altLang="zh-CN" dirty="0"/>
              <a:t>3</a:t>
            </a:r>
            <a:r>
              <a:rPr lang="zh-CN" altLang="en-US" dirty="0"/>
              <a:t>）</a:t>
            </a:r>
            <a:r>
              <a:rPr lang="en-US" altLang="zh-CN" dirty="0"/>
              <a:t>OP-TEE</a:t>
            </a:r>
            <a:r>
              <a:rPr lang="zh-CN" altLang="en-US" dirty="0"/>
              <a:t>，开源实现，来自</a:t>
            </a:r>
            <a:r>
              <a:rPr lang="en-US" altLang="zh-CN" dirty="0"/>
              <a:t>STMicroelectronics</a:t>
            </a:r>
            <a:r>
              <a:rPr lang="zh-CN" altLang="en-US" dirty="0"/>
              <a:t>，</a:t>
            </a:r>
            <a:r>
              <a:rPr lang="en-US" altLang="zh-CN" dirty="0"/>
              <a:t>BSD</a:t>
            </a:r>
            <a:r>
              <a:rPr lang="zh-CN" altLang="en-US" dirty="0"/>
              <a:t>授权支持下的开源</a:t>
            </a:r>
          </a:p>
          <a:p>
            <a:pPr lvl="3"/>
            <a:r>
              <a:rPr lang="zh-CN" altLang="en-US" dirty="0"/>
              <a:t>开源地址：</a:t>
            </a:r>
            <a:r>
              <a:rPr lang="en-US" altLang="zh-CN" dirty="0"/>
              <a:t>https://github.com/OP-TEE</a:t>
            </a:r>
          </a:p>
          <a:p>
            <a:pPr lvl="2"/>
            <a:r>
              <a:rPr lang="zh-CN" altLang="en-US" dirty="0"/>
              <a:t>（</a:t>
            </a:r>
            <a:r>
              <a:rPr lang="en-US" altLang="zh-CN" dirty="0"/>
              <a:t>4</a:t>
            </a:r>
            <a:r>
              <a:rPr lang="zh-CN" altLang="en-US" dirty="0"/>
              <a:t>）</a:t>
            </a:r>
            <a:r>
              <a:rPr lang="en-US" altLang="zh-CN" dirty="0"/>
              <a:t>TLK</a:t>
            </a:r>
            <a:r>
              <a:rPr lang="zh-CN" altLang="en-US" dirty="0"/>
              <a:t>，开源实现，来自</a:t>
            </a:r>
            <a:r>
              <a:rPr lang="en-US" altLang="zh-CN" dirty="0"/>
              <a:t>Nvidia</a:t>
            </a:r>
            <a:r>
              <a:rPr lang="zh-CN" altLang="en-US" dirty="0"/>
              <a:t>，</a:t>
            </a:r>
            <a:r>
              <a:rPr lang="en-US" altLang="zh-CN" dirty="0"/>
              <a:t>BSD</a:t>
            </a:r>
            <a:r>
              <a:rPr lang="zh-CN" altLang="en-US" dirty="0"/>
              <a:t>授权支持下的开源</a:t>
            </a:r>
          </a:p>
          <a:p>
            <a:pPr lvl="3"/>
            <a:r>
              <a:rPr lang="zh-CN" altLang="en-US" dirty="0"/>
              <a:t>开源地址：</a:t>
            </a:r>
            <a:r>
              <a:rPr lang="en-US" altLang="zh-CN" dirty="0"/>
              <a:t>http://nv-tegra.nvidia.com/gitweb/?p=3rdparty/ote_partner/tlk.git;a=summary</a:t>
            </a:r>
          </a:p>
          <a:p>
            <a:pPr lvl="2"/>
            <a:r>
              <a:rPr lang="zh-CN" altLang="en-US" dirty="0"/>
              <a:t>（</a:t>
            </a:r>
            <a:r>
              <a:rPr lang="en-US" altLang="zh-CN" dirty="0"/>
              <a:t>6</a:t>
            </a:r>
            <a:r>
              <a:rPr lang="zh-CN" altLang="en-US" dirty="0"/>
              <a:t>）</a:t>
            </a:r>
            <a:r>
              <a:rPr lang="en-US" altLang="zh-CN" dirty="0"/>
              <a:t>T6</a:t>
            </a:r>
            <a:r>
              <a:rPr lang="zh-CN" altLang="en-US" dirty="0"/>
              <a:t>，开源实现，</a:t>
            </a:r>
            <a:r>
              <a:rPr lang="en-US" altLang="zh-CN" dirty="0"/>
              <a:t>GPL</a:t>
            </a:r>
            <a:r>
              <a:rPr lang="zh-CN" altLang="en-US" dirty="0"/>
              <a:t>授权下的开源研究，主要是上海交大的，是国内开展</a:t>
            </a:r>
            <a:r>
              <a:rPr lang="en-US" altLang="zh-CN" dirty="0"/>
              <a:t>TEE</a:t>
            </a:r>
            <a:r>
              <a:rPr lang="zh-CN" altLang="en-US" dirty="0"/>
              <a:t>研究比较早的</a:t>
            </a:r>
          </a:p>
          <a:p>
            <a:pPr lvl="3"/>
            <a:r>
              <a:rPr lang="zh-CN" altLang="en-US" dirty="0"/>
              <a:t>地址：</a:t>
            </a:r>
            <a:r>
              <a:rPr lang="en-US" altLang="zh-CN" dirty="0"/>
              <a:t>http://www.liwenhaosuper.com/projects/t6/t6_overview.html</a:t>
            </a:r>
          </a:p>
          <a:p>
            <a:pPr lvl="2"/>
            <a:r>
              <a:rPr lang="zh-CN" altLang="en-US" dirty="0"/>
              <a:t>（</a:t>
            </a:r>
            <a:r>
              <a:rPr lang="en-US" altLang="zh-CN" dirty="0"/>
              <a:t>7</a:t>
            </a:r>
            <a:r>
              <a:rPr lang="zh-CN" altLang="en-US" dirty="0"/>
              <a:t>）</a:t>
            </a:r>
            <a:r>
              <a:rPr lang="en-US" altLang="zh-CN" dirty="0"/>
              <a:t>Open TEE</a:t>
            </a:r>
            <a:r>
              <a:rPr lang="zh-CN" altLang="en-US" dirty="0"/>
              <a:t>，开源实现，来自芬兰赫尔辛基大学的一个研究项目，由</a:t>
            </a:r>
            <a:r>
              <a:rPr lang="en-US" altLang="zh-CN" dirty="0"/>
              <a:t>Intel</a:t>
            </a:r>
            <a:r>
              <a:rPr lang="zh-CN" altLang="en-US" dirty="0"/>
              <a:t>提供支持，在</a:t>
            </a:r>
            <a:r>
              <a:rPr lang="en-US" altLang="zh-CN" dirty="0"/>
              <a:t>Apache</a:t>
            </a:r>
            <a:r>
              <a:rPr lang="zh-CN" altLang="en-US" dirty="0"/>
              <a:t>授权下提供支持</a:t>
            </a:r>
          </a:p>
          <a:p>
            <a:pPr lvl="3"/>
            <a:r>
              <a:rPr lang="zh-CN" altLang="en-US" dirty="0"/>
              <a:t>开源地址：</a:t>
            </a:r>
            <a:r>
              <a:rPr lang="en-US" altLang="zh-CN" dirty="0"/>
              <a:t>https://github.com/Open-TEE/project</a:t>
            </a:r>
          </a:p>
          <a:p>
            <a:pPr lvl="2"/>
            <a:r>
              <a:rPr lang="zh-CN" altLang="en-US" dirty="0"/>
              <a:t>（</a:t>
            </a:r>
            <a:r>
              <a:rPr lang="en-US" altLang="zh-CN" dirty="0"/>
              <a:t>8</a:t>
            </a:r>
            <a:r>
              <a:rPr lang="zh-CN" altLang="en-US" dirty="0"/>
              <a:t>）</a:t>
            </a:r>
            <a:r>
              <a:rPr lang="en-US" altLang="zh-CN" dirty="0" err="1"/>
              <a:t>SierraTEE</a:t>
            </a:r>
            <a:r>
              <a:rPr lang="zh-CN" altLang="en-US" dirty="0"/>
              <a:t>，来自</a:t>
            </a:r>
            <a:r>
              <a:rPr lang="en-US" altLang="zh-CN" dirty="0" err="1"/>
              <a:t>Sierraware</a:t>
            </a:r>
            <a:r>
              <a:rPr lang="zh-CN" altLang="en-US" dirty="0"/>
              <a:t>公司的实现，拥有双重属性，一半开源一半商业性质</a:t>
            </a:r>
          </a:p>
          <a:p>
            <a:pPr lvl="3"/>
            <a:r>
              <a:rPr lang="zh-CN" altLang="en-US" dirty="0"/>
              <a:t>地址：</a:t>
            </a:r>
            <a:r>
              <a:rPr lang="en-US" altLang="zh-CN" dirty="0"/>
              <a:t>http://www.openvirtualization.org/</a:t>
            </a:r>
          </a:p>
        </p:txBody>
      </p:sp>
    </p:spTree>
    <p:extLst>
      <p:ext uri="{BB962C8B-B14F-4D97-AF65-F5344CB8AC3E}">
        <p14:creationId xmlns:p14="http://schemas.microsoft.com/office/powerpoint/2010/main" val="226245899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0100" y="449353"/>
            <a:ext cx="7543800" cy="722252"/>
          </a:xfrm>
        </p:spPr>
        <p:txBody>
          <a:bodyPr/>
          <a:lstStyle/>
          <a:p>
            <a:r>
              <a:rPr lang="zh-CN" altLang="en-US" dirty="0">
                <a:latin typeface="Microsoft JhengHei" panose="020B0604030504040204" pitchFamily="34" charset="-120"/>
                <a:ea typeface="Microsoft JhengHei" panose="020B0604030504040204" pitchFamily="34" charset="-120"/>
              </a:rPr>
              <a:t>兼容并包的混合保护 </a:t>
            </a:r>
            <a:r>
              <a:rPr lang="en-US" altLang="zh-CN" dirty="0">
                <a:latin typeface="Microsoft JhengHei" panose="020B0604030504040204" pitchFamily="34" charset="-120"/>
                <a:ea typeface="Microsoft JhengHei" panose="020B0604030504040204" pitchFamily="34" charset="-120"/>
              </a:rPr>
              <a:t>– TEE  </a:t>
            </a:r>
            <a:endParaRPr lang="en-US" dirty="0">
              <a:latin typeface="Microsoft JhengHei" panose="020B0604030504040204" pitchFamily="34" charset="-120"/>
              <a:ea typeface="Microsoft JhengHei" panose="020B0604030504040204" pitchFamily="34" charset="-120"/>
            </a:endParaRPr>
          </a:p>
        </p:txBody>
      </p:sp>
      <p:sp>
        <p:nvSpPr>
          <p:cNvPr id="8" name="Content Placeholder 2"/>
          <p:cNvSpPr>
            <a:spLocks noGrp="1"/>
          </p:cNvSpPr>
          <p:nvPr>
            <p:ph idx="1"/>
          </p:nvPr>
        </p:nvSpPr>
        <p:spPr>
          <a:xfrm>
            <a:off x="865562" y="2032859"/>
            <a:ext cx="3570117" cy="3482889"/>
          </a:xfrm>
        </p:spPr>
        <p:txBody>
          <a:bodyPr>
            <a:normAutofit fontScale="92500" lnSpcReduction="20000"/>
          </a:bodyPr>
          <a:lstStyle/>
          <a:p>
            <a:pPr>
              <a:buFont typeface="Arial" panose="020B0604020202020204" pitchFamily="34" charset="0"/>
              <a:buChar char="•"/>
            </a:pPr>
            <a:r>
              <a:rPr lang="en-US" altLang="zh-CN" dirty="0">
                <a:solidFill>
                  <a:schemeClr val="tx1"/>
                </a:solidFill>
                <a:latin typeface="微软雅黑" pitchFamily="34" charset="-122"/>
                <a:ea typeface="微软雅黑" pitchFamily="34" charset="-122"/>
              </a:rPr>
              <a:t> TEE – Trusted Executive Environment, </a:t>
            </a:r>
            <a:r>
              <a:rPr lang="zh-CN" altLang="en-US" dirty="0">
                <a:solidFill>
                  <a:schemeClr val="tx1"/>
                </a:solidFill>
                <a:latin typeface="微软雅黑" pitchFamily="34" charset="-122"/>
                <a:ea typeface="微软雅黑" pitchFamily="34" charset="-122"/>
              </a:rPr>
              <a:t>可信执行环境</a:t>
            </a:r>
            <a:r>
              <a:rPr lang="en-US" altLang="zh-CN" dirty="0">
                <a:solidFill>
                  <a:schemeClr val="tx1"/>
                </a:solidFill>
                <a:latin typeface="微软雅黑" pitchFamily="34" charset="-122"/>
                <a:ea typeface="微软雅黑" pitchFamily="34" charset="-122"/>
              </a:rPr>
              <a:t> </a:t>
            </a:r>
          </a:p>
          <a:p>
            <a:pPr>
              <a:buFont typeface="Arial" panose="020B0604020202020204" pitchFamily="34" charset="0"/>
              <a:buChar char="•"/>
            </a:pPr>
            <a:r>
              <a:rPr lang="zh-CN" altLang="en-US" dirty="0">
                <a:solidFill>
                  <a:schemeClr val="tx1"/>
                </a:solidFill>
                <a:latin typeface="微软雅黑" pitchFamily="34" charset="-122"/>
                <a:ea typeface="微软雅黑" pitchFamily="34" charset="-122"/>
              </a:rPr>
              <a:t> 在</a:t>
            </a:r>
            <a:r>
              <a:rPr lang="en-US" altLang="zh-CN" dirty="0">
                <a:solidFill>
                  <a:schemeClr val="tx1"/>
                </a:solidFill>
                <a:latin typeface="微软雅黑" pitchFamily="34" charset="-122"/>
                <a:ea typeface="微软雅黑" pitchFamily="34" charset="-122"/>
              </a:rPr>
              <a:t>ARM</a:t>
            </a:r>
            <a:r>
              <a:rPr lang="zh-CN" altLang="en-US" dirty="0">
                <a:solidFill>
                  <a:schemeClr val="tx1"/>
                </a:solidFill>
                <a:latin typeface="微软雅黑" pitchFamily="34" charset="-122"/>
                <a:ea typeface="微软雅黑" pitchFamily="34" charset="-122"/>
              </a:rPr>
              <a:t>处理器中增加少量硬件模块，配合软件限制权限（逻辑隔离）</a:t>
            </a:r>
            <a:endParaRPr lang="en-US" altLang="zh-CN" dirty="0">
              <a:solidFill>
                <a:schemeClr val="tx1"/>
              </a:solidFill>
              <a:latin typeface="微软雅黑" pitchFamily="34" charset="-122"/>
              <a:ea typeface="微软雅黑" pitchFamily="34" charset="-122"/>
            </a:endParaRPr>
          </a:p>
          <a:p>
            <a:pPr>
              <a:buFont typeface="Arial" panose="020B0604020202020204" pitchFamily="34" charset="0"/>
              <a:buChar char="•"/>
            </a:pPr>
            <a:r>
              <a:rPr lang="en-US" altLang="zh-CN" dirty="0">
                <a:solidFill>
                  <a:schemeClr val="tx1"/>
                </a:solidFill>
                <a:latin typeface="微软雅黑" pitchFamily="34" charset="-122"/>
                <a:ea typeface="微软雅黑" pitchFamily="34" charset="-122"/>
              </a:rPr>
              <a:t> </a:t>
            </a:r>
            <a:r>
              <a:rPr lang="zh-CN" altLang="en-US" dirty="0">
                <a:solidFill>
                  <a:schemeClr val="tx1"/>
                </a:solidFill>
                <a:latin typeface="微软雅黑" pitchFamily="34" charset="-122"/>
                <a:ea typeface="微软雅黑" pitchFamily="34" charset="-122"/>
              </a:rPr>
              <a:t>可以作为纯软件方案，也可以和</a:t>
            </a:r>
            <a:r>
              <a:rPr lang="en-US" altLang="zh-CN" dirty="0" err="1">
                <a:solidFill>
                  <a:schemeClr val="tx1"/>
                </a:solidFill>
                <a:latin typeface="微软雅黑" pitchFamily="34" charset="-122"/>
                <a:ea typeface="微软雅黑" pitchFamily="34" charset="-122"/>
              </a:rPr>
              <a:t>eSE</a:t>
            </a:r>
            <a:r>
              <a:rPr lang="en-US" altLang="zh-CN" dirty="0">
                <a:solidFill>
                  <a:schemeClr val="tx1"/>
                </a:solidFill>
                <a:latin typeface="微软雅黑" pitchFamily="34" charset="-122"/>
                <a:ea typeface="微软雅黑" pitchFamily="34" charset="-122"/>
              </a:rPr>
              <a:t>/</a:t>
            </a:r>
            <a:r>
              <a:rPr lang="en-US" altLang="zh-CN" dirty="0" err="1">
                <a:solidFill>
                  <a:schemeClr val="tx1"/>
                </a:solidFill>
                <a:latin typeface="微软雅黑" pitchFamily="34" charset="-122"/>
                <a:ea typeface="微软雅黑" pitchFamily="34" charset="-122"/>
              </a:rPr>
              <a:t>inSE</a:t>
            </a:r>
            <a:r>
              <a:rPr lang="zh-CN" altLang="en-US" dirty="0">
                <a:solidFill>
                  <a:schemeClr val="tx1"/>
                </a:solidFill>
                <a:latin typeface="微软雅黑" pitchFamily="34" charset="-122"/>
                <a:ea typeface="微软雅黑" pitchFamily="34" charset="-122"/>
              </a:rPr>
              <a:t>配合使用</a:t>
            </a:r>
            <a:endParaRPr lang="en-US" altLang="zh-CN" dirty="0">
              <a:solidFill>
                <a:schemeClr val="tx1"/>
              </a:solidFill>
              <a:latin typeface="微软雅黑" pitchFamily="34" charset="-122"/>
              <a:ea typeface="微软雅黑" pitchFamily="34" charset="-122"/>
            </a:endParaRPr>
          </a:p>
          <a:p>
            <a:pPr>
              <a:buFont typeface="Arial" panose="020B0604020202020204" pitchFamily="34" charset="0"/>
              <a:buChar char="•"/>
            </a:pPr>
            <a:r>
              <a:rPr lang="en-US" altLang="zh-CN" dirty="0">
                <a:solidFill>
                  <a:schemeClr val="tx1"/>
                </a:solidFill>
                <a:latin typeface="微软雅黑" pitchFamily="34" charset="-122"/>
                <a:ea typeface="微软雅黑" pitchFamily="34" charset="-122"/>
              </a:rPr>
              <a:t> REE, CA, TEE, TA</a:t>
            </a:r>
          </a:p>
        </p:txBody>
      </p:sp>
      <p:sp>
        <p:nvSpPr>
          <p:cNvPr id="5" name="Footer Placeholder 4"/>
          <p:cNvSpPr>
            <a:spLocks noGrp="1"/>
          </p:cNvSpPr>
          <p:nvPr>
            <p:ph type="ftr" sz="quarter" idx="11"/>
          </p:nvPr>
        </p:nvSpPr>
        <p:spPr>
          <a:xfrm>
            <a:off x="3216481" y="5702091"/>
            <a:ext cx="2712827" cy="273844"/>
          </a:xfrm>
        </p:spPr>
        <p:txBody>
          <a:bodyPr/>
          <a:lstStyle/>
          <a:p>
            <a:r>
              <a:rPr lang="en-US" altLang="zh-CN" dirty="0"/>
              <a:t>www.opsefy.com</a:t>
            </a:r>
            <a:endParaRPr lang="en-US" dirty="0"/>
          </a:p>
        </p:txBody>
      </p:sp>
      <p:sp>
        <p:nvSpPr>
          <p:cNvPr id="7" name="Slide Number Placeholder 6"/>
          <p:cNvSpPr>
            <a:spLocks noGrp="1"/>
          </p:cNvSpPr>
          <p:nvPr>
            <p:ph type="sldNum" sz="quarter" idx="4294967295"/>
          </p:nvPr>
        </p:nvSpPr>
        <p:spPr>
          <a:xfrm>
            <a:off x="7425344" y="5702089"/>
            <a:ext cx="984019" cy="273844"/>
          </a:xfrm>
          <a:prstGeom prst="rect">
            <a:avLst/>
          </a:prstGeom>
        </p:spPr>
        <p:txBody>
          <a:bodyPr/>
          <a:lstStyle/>
          <a:p>
            <a:fld id="{6113E31D-E2AB-40D1-8B51-AFA5AFEF393A}" type="slidenum">
              <a:rPr lang="en-US" smtClean="0"/>
              <a:pPr/>
              <a:t>37</a:t>
            </a:fld>
            <a:endParaRPr lang="en-US" dirty="0"/>
          </a:p>
        </p:txBody>
      </p:sp>
      <p:grpSp>
        <p:nvGrpSpPr>
          <p:cNvPr id="12" name="组合 11"/>
          <p:cNvGrpSpPr/>
          <p:nvPr/>
        </p:nvGrpSpPr>
        <p:grpSpPr>
          <a:xfrm>
            <a:off x="4752866" y="2358684"/>
            <a:ext cx="3307556" cy="2819113"/>
            <a:chOff x="6337154" y="2001911"/>
            <a:chExt cx="4410075" cy="3758817"/>
          </a:xfrm>
        </p:grpSpPr>
        <p:pic>
          <p:nvPicPr>
            <p:cNvPr id="10" name="内容占位符 8" descr="Fig-2-Generic-TEE-architecture-model-adapted-from-39-Trusted-applications-are.png"/>
            <p:cNvPicPr>
              <a:picLocks noChangeAspect="1"/>
            </p:cNvPicPr>
            <p:nvPr/>
          </p:nvPicPr>
          <p:blipFill>
            <a:blip r:embed="rId3"/>
            <a:stretch>
              <a:fillRect/>
            </a:stretch>
          </p:blipFill>
          <p:spPr>
            <a:xfrm>
              <a:off x="6337154" y="2001911"/>
              <a:ext cx="4410075" cy="3124200"/>
            </a:xfrm>
            <a:prstGeom prst="rect">
              <a:avLst/>
            </a:prstGeom>
          </p:spPr>
        </p:pic>
        <p:sp>
          <p:nvSpPr>
            <p:cNvPr id="11" name="TextBox 10"/>
            <p:cNvSpPr txBox="1"/>
            <p:nvPr/>
          </p:nvSpPr>
          <p:spPr>
            <a:xfrm>
              <a:off x="6904139" y="5268285"/>
              <a:ext cx="3602994" cy="492443"/>
            </a:xfrm>
            <a:prstGeom prst="rect">
              <a:avLst/>
            </a:prstGeom>
            <a:noFill/>
          </p:spPr>
          <p:txBody>
            <a:bodyPr wrap="square" rtlCol="0">
              <a:spAutoFit/>
            </a:bodyPr>
            <a:lstStyle/>
            <a:p>
              <a:r>
                <a:rPr lang="en-US" altLang="zh-CN" sz="600" dirty="0">
                  <a:latin typeface="微软雅黑" pitchFamily="34" charset="-122"/>
                  <a:ea typeface="微软雅黑" pitchFamily="34" charset="-122"/>
                </a:rPr>
                <a:t>Reference: https://www.researchgate.net/figure/264124588_fig2_Fig-2-Generic-TEE-architecture-model-adapted-from-39-Trusted-applications-are</a:t>
              </a:r>
              <a:endParaRPr lang="zh-CN" altLang="en-US" sz="600" dirty="0">
                <a:latin typeface="微软雅黑" pitchFamily="34" charset="-122"/>
                <a:ea typeface="微软雅黑" pitchFamily="34" charset="-122"/>
              </a:endParaRPr>
            </a:p>
          </p:txBody>
        </p:sp>
      </p:grpSp>
    </p:spTree>
    <p:extLst>
      <p:ext uri="{BB962C8B-B14F-4D97-AF65-F5344CB8AC3E}">
        <p14:creationId xmlns:p14="http://schemas.microsoft.com/office/powerpoint/2010/main" val="242967729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5562" y="447262"/>
            <a:ext cx="7543800" cy="911166"/>
          </a:xfrm>
        </p:spPr>
        <p:txBody>
          <a:bodyPr>
            <a:normAutofit/>
          </a:bodyPr>
          <a:lstStyle/>
          <a:p>
            <a:r>
              <a:rPr lang="zh-CN" altLang="en-US" sz="3600" dirty="0">
                <a:latin typeface="Microsoft JhengHei" panose="020B0604030504040204" pitchFamily="34" charset="-120"/>
                <a:ea typeface="Microsoft JhengHei" panose="020B0604030504040204" pitchFamily="34" charset="-120"/>
              </a:rPr>
              <a:t>兼容并包的混合保护 </a:t>
            </a:r>
            <a:r>
              <a:rPr lang="en-US" altLang="zh-CN" sz="3600" dirty="0">
                <a:latin typeface="Microsoft JhengHei" panose="020B0604030504040204" pitchFamily="34" charset="-120"/>
                <a:ea typeface="Microsoft JhengHei" panose="020B0604030504040204" pitchFamily="34" charset="-120"/>
              </a:rPr>
              <a:t>– TEE – cont.  </a:t>
            </a:r>
            <a:endParaRPr lang="en-US" sz="3600" dirty="0">
              <a:latin typeface="Microsoft JhengHei" panose="020B0604030504040204" pitchFamily="34" charset="-120"/>
              <a:ea typeface="Microsoft JhengHei" panose="020B0604030504040204" pitchFamily="34" charset="-120"/>
            </a:endParaRPr>
          </a:p>
        </p:txBody>
      </p:sp>
      <p:sp>
        <p:nvSpPr>
          <p:cNvPr id="8" name="Content Placeholder 2"/>
          <p:cNvSpPr>
            <a:spLocks noGrp="1"/>
          </p:cNvSpPr>
          <p:nvPr>
            <p:ph idx="1"/>
          </p:nvPr>
        </p:nvSpPr>
        <p:spPr>
          <a:xfrm>
            <a:off x="865562" y="2032859"/>
            <a:ext cx="3570117" cy="3482889"/>
          </a:xfrm>
        </p:spPr>
        <p:txBody>
          <a:bodyPr>
            <a:normAutofit fontScale="85000" lnSpcReduction="10000"/>
          </a:bodyPr>
          <a:lstStyle/>
          <a:p>
            <a:pPr>
              <a:buFont typeface="Arial" panose="020B0604020202020204" pitchFamily="34" charset="0"/>
              <a:buChar char="•"/>
            </a:pPr>
            <a:r>
              <a:rPr lang="zh-CN" altLang="en-US" sz="1500" dirty="0">
                <a:solidFill>
                  <a:schemeClr val="tx1"/>
                </a:solidFill>
                <a:latin typeface="微软雅黑" pitchFamily="34" charset="-122"/>
                <a:ea typeface="微软雅黑" pitchFamily="34" charset="-122"/>
              </a:rPr>
              <a:t> </a:t>
            </a:r>
            <a:r>
              <a:rPr lang="en-US" altLang="zh-CN" dirty="0">
                <a:solidFill>
                  <a:schemeClr val="tx1"/>
                </a:solidFill>
                <a:latin typeface="微软雅黑" pitchFamily="34" charset="-122"/>
                <a:ea typeface="微软雅黑" pitchFamily="34" charset="-122"/>
              </a:rPr>
              <a:t>ARMv7</a:t>
            </a:r>
            <a:r>
              <a:rPr lang="zh-CN" altLang="en-US" dirty="0">
                <a:solidFill>
                  <a:schemeClr val="tx1"/>
                </a:solidFill>
                <a:latin typeface="微软雅黑" pitchFamily="34" charset="-122"/>
                <a:ea typeface="微软雅黑" pitchFamily="34" charset="-122"/>
              </a:rPr>
              <a:t>开始铺开，</a:t>
            </a:r>
            <a:r>
              <a:rPr lang="en-US" altLang="zh-CN" dirty="0">
                <a:solidFill>
                  <a:schemeClr val="tx1"/>
                </a:solidFill>
                <a:latin typeface="微软雅黑" pitchFamily="34" charset="-122"/>
                <a:ea typeface="微软雅黑" pitchFamily="34" charset="-122"/>
              </a:rPr>
              <a:t>ARMv8</a:t>
            </a:r>
            <a:r>
              <a:rPr lang="zh-CN" altLang="en-US" dirty="0">
                <a:solidFill>
                  <a:schemeClr val="tx1"/>
                </a:solidFill>
                <a:latin typeface="微软雅黑" pitchFamily="34" charset="-122"/>
                <a:ea typeface="微软雅黑" pitchFamily="34" charset="-122"/>
              </a:rPr>
              <a:t>时代</a:t>
            </a:r>
            <a:r>
              <a:rPr lang="en-US" altLang="zh-CN" dirty="0">
                <a:solidFill>
                  <a:schemeClr val="tx1"/>
                </a:solidFill>
                <a:latin typeface="微软雅黑" pitchFamily="34" charset="-122"/>
                <a:ea typeface="微软雅黑" pitchFamily="34" charset="-122"/>
              </a:rPr>
              <a:t>A</a:t>
            </a:r>
            <a:r>
              <a:rPr lang="zh-CN" altLang="en-US" dirty="0">
                <a:solidFill>
                  <a:schemeClr val="tx1"/>
                </a:solidFill>
                <a:latin typeface="微软雅黑" pitchFamily="34" charset="-122"/>
                <a:ea typeface="微软雅黑" pitchFamily="34" charset="-122"/>
              </a:rPr>
              <a:t>系列全部涵盖</a:t>
            </a:r>
            <a:endParaRPr lang="en-US" altLang="zh-CN" dirty="0">
              <a:solidFill>
                <a:schemeClr val="tx1"/>
              </a:solidFill>
              <a:latin typeface="微软雅黑" pitchFamily="34" charset="-122"/>
              <a:ea typeface="微软雅黑" pitchFamily="34" charset="-122"/>
            </a:endParaRPr>
          </a:p>
          <a:p>
            <a:pPr>
              <a:buFont typeface="Arial" panose="020B0604020202020204" pitchFamily="34" charset="0"/>
              <a:buChar char="•"/>
            </a:pPr>
            <a:r>
              <a:rPr lang="zh-CN" altLang="en-US" sz="1500" dirty="0">
                <a:solidFill>
                  <a:schemeClr val="tx1"/>
                </a:solidFill>
                <a:latin typeface="微软雅黑" pitchFamily="34" charset="-122"/>
                <a:ea typeface="微软雅黑" pitchFamily="34" charset="-122"/>
              </a:rPr>
              <a:t> 复杂度</a:t>
            </a:r>
            <a:endParaRPr lang="en-US" altLang="zh-CN" sz="1500" dirty="0">
              <a:solidFill>
                <a:schemeClr val="tx1"/>
              </a:solidFill>
              <a:latin typeface="微软雅黑" pitchFamily="34" charset="-122"/>
              <a:ea typeface="微软雅黑" pitchFamily="34" charset="-122"/>
            </a:endParaRPr>
          </a:p>
          <a:p>
            <a:pPr lvl="1">
              <a:buFont typeface="Arial" panose="020B0604020202020204" pitchFamily="34" charset="0"/>
              <a:buChar char="•"/>
            </a:pPr>
            <a:r>
              <a:rPr lang="zh-CN" altLang="en-US" dirty="0">
                <a:solidFill>
                  <a:schemeClr val="tx1"/>
                </a:solidFill>
                <a:latin typeface="微软雅黑" pitchFamily="34" charset="-122"/>
                <a:ea typeface="微软雅黑" pitchFamily="34" charset="-122"/>
              </a:rPr>
              <a:t>增加指令额外开销，性能下降（</a:t>
            </a:r>
            <a:r>
              <a:rPr lang="en-US" altLang="zh-CN" dirty="0" err="1">
                <a:solidFill>
                  <a:schemeClr val="tx1"/>
                </a:solidFill>
                <a:latin typeface="微软雅黑" pitchFamily="34" charset="-122"/>
                <a:ea typeface="微软雅黑" pitchFamily="34" charset="-122"/>
              </a:rPr>
              <a:t>smc</a:t>
            </a:r>
            <a:r>
              <a:rPr lang="en-US" altLang="zh-CN" dirty="0">
                <a:solidFill>
                  <a:schemeClr val="tx1"/>
                </a:solidFill>
                <a:latin typeface="微软雅黑" pitchFamily="34" charset="-122"/>
                <a:ea typeface="微软雅黑" pitchFamily="34" charset="-122"/>
              </a:rPr>
              <a:t>/</a:t>
            </a:r>
            <a:r>
              <a:rPr lang="en-US" altLang="zh-CN" dirty="0" err="1">
                <a:solidFill>
                  <a:schemeClr val="tx1"/>
                </a:solidFill>
                <a:latin typeface="微软雅黑" pitchFamily="34" charset="-122"/>
                <a:ea typeface="微软雅黑" pitchFamily="34" charset="-122"/>
              </a:rPr>
              <a:t>eret</a:t>
            </a:r>
            <a:r>
              <a:rPr lang="zh-CN" altLang="en-US" dirty="0">
                <a:solidFill>
                  <a:schemeClr val="tx1"/>
                </a:solidFill>
                <a:latin typeface="微软雅黑" pitchFamily="34" charset="-122"/>
                <a:ea typeface="微软雅黑" pitchFamily="34" charset="-122"/>
              </a:rPr>
              <a:t>中断）</a:t>
            </a:r>
            <a:endParaRPr lang="en-US" altLang="zh-CN" dirty="0">
              <a:solidFill>
                <a:schemeClr val="tx1"/>
              </a:solidFill>
              <a:latin typeface="微软雅黑" pitchFamily="34" charset="-122"/>
              <a:ea typeface="微软雅黑" pitchFamily="34" charset="-122"/>
            </a:endParaRPr>
          </a:p>
          <a:p>
            <a:pPr lvl="1">
              <a:buFont typeface="Arial" panose="020B0604020202020204" pitchFamily="34" charset="0"/>
              <a:buChar char="•"/>
            </a:pPr>
            <a:r>
              <a:rPr lang="zh-CN" altLang="en-US" dirty="0">
                <a:solidFill>
                  <a:schemeClr val="tx1"/>
                </a:solidFill>
                <a:latin typeface="微软雅黑" pitchFamily="34" charset="-122"/>
                <a:ea typeface="微软雅黑" pitchFamily="34" charset="-122"/>
              </a:rPr>
              <a:t>软件开发相对较复杂</a:t>
            </a:r>
            <a:endParaRPr lang="en-US" altLang="zh-CN" dirty="0">
              <a:solidFill>
                <a:schemeClr val="tx1"/>
              </a:solidFill>
              <a:latin typeface="微软雅黑" pitchFamily="34" charset="-122"/>
              <a:ea typeface="微软雅黑" pitchFamily="34" charset="-122"/>
            </a:endParaRPr>
          </a:p>
          <a:p>
            <a:pPr>
              <a:buFont typeface="Arial" panose="020B0604020202020204" pitchFamily="34" charset="0"/>
              <a:buChar char="•"/>
            </a:pPr>
            <a:r>
              <a:rPr lang="zh-CN" altLang="en-US" dirty="0">
                <a:solidFill>
                  <a:schemeClr val="tx1"/>
                </a:solidFill>
                <a:latin typeface="微软雅黑" pitchFamily="34" charset="-122"/>
                <a:ea typeface="微软雅黑" pitchFamily="34" charset="-122"/>
              </a:rPr>
              <a:t>增加</a:t>
            </a:r>
            <a:r>
              <a:rPr lang="en-US" altLang="zh-CN" dirty="0">
                <a:solidFill>
                  <a:schemeClr val="tx1"/>
                </a:solidFill>
                <a:latin typeface="微软雅黑" pitchFamily="34" charset="-122"/>
                <a:ea typeface="微软雅黑" pitchFamily="34" charset="-122"/>
              </a:rPr>
              <a:t>TEE</a:t>
            </a:r>
            <a:r>
              <a:rPr lang="zh-CN" altLang="en-US" dirty="0">
                <a:solidFill>
                  <a:schemeClr val="tx1"/>
                </a:solidFill>
                <a:latin typeface="微软雅黑" pitchFamily="34" charset="-122"/>
                <a:ea typeface="微软雅黑" pitchFamily="34" charset="-122"/>
              </a:rPr>
              <a:t>硬件支持</a:t>
            </a:r>
            <a:endParaRPr lang="en-US" altLang="zh-CN" dirty="0">
              <a:solidFill>
                <a:schemeClr val="tx1"/>
              </a:solidFill>
              <a:latin typeface="微软雅黑" pitchFamily="34" charset="-122"/>
              <a:ea typeface="微软雅黑" pitchFamily="34" charset="-122"/>
            </a:endParaRPr>
          </a:p>
          <a:p>
            <a:pPr>
              <a:buFont typeface="Arial" panose="020B0604020202020204" pitchFamily="34" charset="0"/>
              <a:buChar char="•"/>
            </a:pPr>
            <a:r>
              <a:rPr lang="en-US" altLang="zh-CN" dirty="0">
                <a:solidFill>
                  <a:schemeClr val="tx1"/>
                </a:solidFill>
                <a:latin typeface="微软雅黑" pitchFamily="34" charset="-122"/>
                <a:ea typeface="微软雅黑" pitchFamily="34" charset="-122"/>
              </a:rPr>
              <a:t> TEE</a:t>
            </a:r>
            <a:r>
              <a:rPr lang="zh-CN" altLang="en-US" dirty="0">
                <a:solidFill>
                  <a:schemeClr val="tx1"/>
                </a:solidFill>
                <a:latin typeface="微软雅黑" pitchFamily="34" charset="-122"/>
                <a:ea typeface="微软雅黑" pitchFamily="34" charset="-122"/>
              </a:rPr>
              <a:t>安全认证：</a:t>
            </a:r>
            <a:r>
              <a:rPr lang="en-US" altLang="zh-CN" dirty="0">
                <a:solidFill>
                  <a:schemeClr val="tx1"/>
                </a:solidFill>
                <a:latin typeface="微软雅黑" pitchFamily="34" charset="-122"/>
                <a:ea typeface="微软雅黑" pitchFamily="34" charset="-122"/>
              </a:rPr>
              <a:t>Global Platform</a:t>
            </a:r>
          </a:p>
        </p:txBody>
      </p:sp>
      <p:sp>
        <p:nvSpPr>
          <p:cNvPr id="5" name="Footer Placeholder 4"/>
          <p:cNvSpPr>
            <a:spLocks noGrp="1"/>
          </p:cNvSpPr>
          <p:nvPr>
            <p:ph type="ftr" sz="quarter" idx="11"/>
          </p:nvPr>
        </p:nvSpPr>
        <p:spPr>
          <a:xfrm>
            <a:off x="3216481" y="5702091"/>
            <a:ext cx="2712827" cy="273844"/>
          </a:xfrm>
        </p:spPr>
        <p:txBody>
          <a:bodyPr/>
          <a:lstStyle/>
          <a:p>
            <a:r>
              <a:rPr lang="en-US" altLang="zh-CN" dirty="0"/>
              <a:t>www.opsefy.com</a:t>
            </a:r>
            <a:endParaRPr lang="en-US" dirty="0"/>
          </a:p>
        </p:txBody>
      </p:sp>
      <p:sp>
        <p:nvSpPr>
          <p:cNvPr id="7" name="Slide Number Placeholder 6"/>
          <p:cNvSpPr>
            <a:spLocks noGrp="1"/>
          </p:cNvSpPr>
          <p:nvPr>
            <p:ph type="sldNum" sz="quarter" idx="4294967295"/>
          </p:nvPr>
        </p:nvSpPr>
        <p:spPr>
          <a:xfrm>
            <a:off x="7425344" y="5702089"/>
            <a:ext cx="984019" cy="273844"/>
          </a:xfrm>
          <a:prstGeom prst="rect">
            <a:avLst/>
          </a:prstGeom>
        </p:spPr>
        <p:txBody>
          <a:bodyPr/>
          <a:lstStyle/>
          <a:p>
            <a:fld id="{6113E31D-E2AB-40D1-8B51-AFA5AFEF393A}" type="slidenum">
              <a:rPr lang="en-US" smtClean="0"/>
              <a:pPr/>
              <a:t>38</a:t>
            </a:fld>
            <a:endParaRPr lang="en-US" dirty="0"/>
          </a:p>
        </p:txBody>
      </p:sp>
      <p:grpSp>
        <p:nvGrpSpPr>
          <p:cNvPr id="12" name="组合 11"/>
          <p:cNvGrpSpPr/>
          <p:nvPr/>
        </p:nvGrpSpPr>
        <p:grpSpPr>
          <a:xfrm>
            <a:off x="4752866" y="2358684"/>
            <a:ext cx="3307556" cy="2819113"/>
            <a:chOff x="6337154" y="2001911"/>
            <a:chExt cx="4410075" cy="3758817"/>
          </a:xfrm>
        </p:grpSpPr>
        <p:pic>
          <p:nvPicPr>
            <p:cNvPr id="10" name="内容占位符 8" descr="Fig-2-Generic-TEE-architecture-model-adapted-from-39-Trusted-applications-are.png"/>
            <p:cNvPicPr>
              <a:picLocks noChangeAspect="1"/>
            </p:cNvPicPr>
            <p:nvPr/>
          </p:nvPicPr>
          <p:blipFill>
            <a:blip r:embed="rId3"/>
            <a:stretch>
              <a:fillRect/>
            </a:stretch>
          </p:blipFill>
          <p:spPr>
            <a:xfrm>
              <a:off x="6337154" y="2001911"/>
              <a:ext cx="4410075" cy="3124200"/>
            </a:xfrm>
            <a:prstGeom prst="rect">
              <a:avLst/>
            </a:prstGeom>
          </p:spPr>
        </p:pic>
        <p:sp>
          <p:nvSpPr>
            <p:cNvPr id="11" name="TextBox 10"/>
            <p:cNvSpPr txBox="1"/>
            <p:nvPr/>
          </p:nvSpPr>
          <p:spPr>
            <a:xfrm>
              <a:off x="6904139" y="5268285"/>
              <a:ext cx="3602994" cy="492443"/>
            </a:xfrm>
            <a:prstGeom prst="rect">
              <a:avLst/>
            </a:prstGeom>
            <a:noFill/>
          </p:spPr>
          <p:txBody>
            <a:bodyPr wrap="square" rtlCol="0">
              <a:spAutoFit/>
            </a:bodyPr>
            <a:lstStyle/>
            <a:p>
              <a:r>
                <a:rPr lang="en-US" altLang="zh-CN" sz="600" dirty="0">
                  <a:latin typeface="微软雅黑" pitchFamily="34" charset="-122"/>
                  <a:ea typeface="微软雅黑" pitchFamily="34" charset="-122"/>
                </a:rPr>
                <a:t>Reference: https://www.researchgate.net/figure/264124588_fig2_Fig-2-Generic-TEE-architecture-model-adapted-from-39-Trusted-applications-are</a:t>
              </a:r>
              <a:endParaRPr lang="zh-CN" altLang="en-US" sz="600" dirty="0">
                <a:latin typeface="微软雅黑" pitchFamily="34" charset="-122"/>
                <a:ea typeface="微软雅黑" pitchFamily="34" charset="-122"/>
              </a:endParaRPr>
            </a:p>
          </p:txBody>
        </p:sp>
      </p:grpSp>
    </p:spTree>
    <p:extLst>
      <p:ext uri="{BB962C8B-B14F-4D97-AF65-F5344CB8AC3E}">
        <p14:creationId xmlns:p14="http://schemas.microsoft.com/office/powerpoint/2010/main" val="69665614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0100" y="550791"/>
            <a:ext cx="7543800" cy="722252"/>
          </a:xfrm>
        </p:spPr>
        <p:txBody>
          <a:bodyPr>
            <a:normAutofit/>
          </a:bodyPr>
          <a:lstStyle/>
          <a:p>
            <a:r>
              <a:rPr lang="zh-CN" altLang="en-US" sz="3600" dirty="0">
                <a:latin typeface="Microsoft JhengHei" panose="020B0604030504040204" pitchFamily="34" charset="-120"/>
                <a:ea typeface="Microsoft JhengHei" panose="020B0604030504040204" pitchFamily="34" charset="-120"/>
              </a:rPr>
              <a:t>兼容并包的混合保护 </a:t>
            </a:r>
            <a:r>
              <a:rPr lang="en-US" altLang="zh-CN" sz="3600" dirty="0">
                <a:latin typeface="Microsoft JhengHei" panose="020B0604030504040204" pitchFamily="34" charset="-120"/>
                <a:ea typeface="Microsoft JhengHei" panose="020B0604030504040204" pitchFamily="34" charset="-120"/>
              </a:rPr>
              <a:t>– TEE – analysis   </a:t>
            </a:r>
            <a:endParaRPr lang="en-US" sz="3600" dirty="0">
              <a:latin typeface="Microsoft JhengHei" panose="020B0604030504040204" pitchFamily="34" charset="-120"/>
              <a:ea typeface="Microsoft JhengHei" panose="020B0604030504040204" pitchFamily="34" charset="-120"/>
            </a:endParaRPr>
          </a:p>
        </p:txBody>
      </p:sp>
      <p:sp>
        <p:nvSpPr>
          <p:cNvPr id="5" name="Footer Placeholder 4"/>
          <p:cNvSpPr>
            <a:spLocks noGrp="1"/>
          </p:cNvSpPr>
          <p:nvPr>
            <p:ph type="ftr" sz="quarter" idx="11"/>
          </p:nvPr>
        </p:nvSpPr>
        <p:spPr>
          <a:xfrm>
            <a:off x="3216481" y="5702091"/>
            <a:ext cx="2712827" cy="273844"/>
          </a:xfrm>
        </p:spPr>
        <p:txBody>
          <a:bodyPr/>
          <a:lstStyle/>
          <a:p>
            <a:r>
              <a:rPr lang="en-US" altLang="zh-CN" dirty="0"/>
              <a:t>www.opsefy.com</a:t>
            </a:r>
            <a:endParaRPr lang="en-US" dirty="0"/>
          </a:p>
        </p:txBody>
      </p:sp>
      <p:sp>
        <p:nvSpPr>
          <p:cNvPr id="7" name="Slide Number Placeholder 6"/>
          <p:cNvSpPr>
            <a:spLocks noGrp="1"/>
          </p:cNvSpPr>
          <p:nvPr>
            <p:ph type="sldNum" sz="quarter" idx="4294967295"/>
          </p:nvPr>
        </p:nvSpPr>
        <p:spPr>
          <a:xfrm>
            <a:off x="7425344" y="5702089"/>
            <a:ext cx="984019" cy="273844"/>
          </a:xfrm>
          <a:prstGeom prst="rect">
            <a:avLst/>
          </a:prstGeom>
        </p:spPr>
        <p:txBody>
          <a:bodyPr/>
          <a:lstStyle/>
          <a:p>
            <a:fld id="{6113E31D-E2AB-40D1-8B51-AFA5AFEF393A}" type="slidenum">
              <a:rPr lang="en-US" smtClean="0"/>
              <a:pPr/>
              <a:t>39</a:t>
            </a:fld>
            <a:endParaRPr lang="en-US" dirty="0"/>
          </a:p>
        </p:txBody>
      </p:sp>
      <p:sp>
        <p:nvSpPr>
          <p:cNvPr id="13" name="Content Placeholder 2"/>
          <p:cNvSpPr txBox="1">
            <a:spLocks/>
          </p:cNvSpPr>
          <p:nvPr/>
        </p:nvSpPr>
        <p:spPr>
          <a:xfrm>
            <a:off x="859271" y="2102068"/>
            <a:ext cx="3570117" cy="3482889"/>
          </a:xfrm>
          <a:prstGeom prst="rect">
            <a:avLst/>
          </a:prstGeom>
        </p:spPr>
        <p:txBody>
          <a:bodyPr vert="horz" lIns="0" tIns="34290" rIns="0" bIns="34290" rtlCol="0">
            <a:normAutofit/>
          </a:bodyPr>
          <a:lstStyle/>
          <a:p>
            <a:pPr marL="68580" indent="-68580" defTabSz="685800">
              <a:lnSpc>
                <a:spcPct val="90000"/>
              </a:lnSpc>
              <a:spcBef>
                <a:spcPts val="900"/>
              </a:spcBef>
              <a:spcAft>
                <a:spcPts val="150"/>
              </a:spcAft>
              <a:buClr>
                <a:schemeClr val="accent1"/>
              </a:buClr>
              <a:buSzPct val="100000"/>
              <a:buFont typeface="Arial" panose="020B0604020202020204" pitchFamily="34" charset="0"/>
              <a:buChar char="•"/>
              <a:defRPr/>
            </a:pPr>
            <a:r>
              <a:rPr lang="en-US" altLang="zh-CN" sz="1500" dirty="0">
                <a:latin typeface="微软雅黑" pitchFamily="34" charset="-122"/>
                <a:ea typeface="微软雅黑" pitchFamily="34" charset="-122"/>
              </a:rPr>
              <a:t> </a:t>
            </a:r>
            <a:r>
              <a:rPr lang="en-US" altLang="zh-CN" sz="1500" dirty="0" err="1">
                <a:latin typeface="微软雅黑" pitchFamily="34" charset="-122"/>
                <a:ea typeface="微软雅黑" pitchFamily="34" charset="-122"/>
              </a:rPr>
              <a:t>Linaro</a:t>
            </a:r>
            <a:r>
              <a:rPr lang="zh-CN" altLang="en-US" sz="1500" dirty="0">
                <a:latin typeface="微软雅黑" pitchFamily="34" charset="-122"/>
                <a:ea typeface="微软雅黑" pitchFamily="34" charset="-122"/>
              </a:rPr>
              <a:t>开源项目</a:t>
            </a:r>
            <a:r>
              <a:rPr lang="en-US" altLang="zh-CN" sz="1500" dirty="0">
                <a:latin typeface="微软雅黑" pitchFamily="34" charset="-122"/>
                <a:ea typeface="微软雅黑" pitchFamily="34" charset="-122"/>
              </a:rPr>
              <a:t>OP-TEE</a:t>
            </a:r>
          </a:p>
          <a:p>
            <a:pPr marL="68580" indent="-68580" defTabSz="685800">
              <a:lnSpc>
                <a:spcPct val="90000"/>
              </a:lnSpc>
              <a:spcBef>
                <a:spcPts val="900"/>
              </a:spcBef>
              <a:spcAft>
                <a:spcPts val="150"/>
              </a:spcAft>
              <a:buClr>
                <a:schemeClr val="accent1"/>
              </a:buClr>
              <a:buSzPct val="100000"/>
              <a:buFont typeface="Arial" panose="020B0604020202020204" pitchFamily="34" charset="0"/>
              <a:buChar char="•"/>
              <a:defRPr/>
            </a:pPr>
            <a:r>
              <a:rPr lang="en-US" altLang="zh-CN" sz="1500" dirty="0">
                <a:latin typeface="微软雅黑" pitchFamily="34" charset="-122"/>
                <a:ea typeface="微软雅黑" pitchFamily="34" charset="-122"/>
              </a:rPr>
              <a:t> </a:t>
            </a:r>
            <a:r>
              <a:rPr lang="zh-CN" altLang="en-US" sz="1500" dirty="0">
                <a:latin typeface="微软雅黑" pitchFamily="34" charset="-122"/>
                <a:ea typeface="微软雅黑" pitchFamily="34" charset="-122"/>
              </a:rPr>
              <a:t>潜在风险：</a:t>
            </a:r>
            <a:endParaRPr lang="en-US" altLang="zh-CN" sz="1500" dirty="0">
              <a:latin typeface="微软雅黑" pitchFamily="34" charset="-122"/>
              <a:ea typeface="微软雅黑" pitchFamily="34" charset="-122"/>
            </a:endParaRPr>
          </a:p>
          <a:p>
            <a:pPr marL="411480" lvl="1" indent="-68580" defTabSz="685800">
              <a:lnSpc>
                <a:spcPct val="90000"/>
              </a:lnSpc>
              <a:spcBef>
                <a:spcPts val="900"/>
              </a:spcBef>
              <a:spcAft>
                <a:spcPts val="150"/>
              </a:spcAft>
              <a:buClr>
                <a:schemeClr val="accent1"/>
              </a:buClr>
              <a:buSzPct val="100000"/>
              <a:buFont typeface="Arial" panose="020B0604020202020204" pitchFamily="34" charset="0"/>
              <a:buChar char="•"/>
            </a:pPr>
            <a:r>
              <a:rPr lang="en-US" altLang="zh-CN" sz="1500" dirty="0">
                <a:latin typeface="微软雅黑" pitchFamily="34" charset="-122"/>
                <a:ea typeface="微软雅黑" pitchFamily="34" charset="-122"/>
              </a:rPr>
              <a:t> TA</a:t>
            </a:r>
            <a:r>
              <a:rPr lang="zh-CN" altLang="en-US" sz="1500" dirty="0">
                <a:latin typeface="微软雅黑" pitchFamily="34" charset="-122"/>
                <a:ea typeface="微软雅黑" pitchFamily="34" charset="-122"/>
              </a:rPr>
              <a:t>在执行时缺乏对</a:t>
            </a:r>
            <a:r>
              <a:rPr lang="en-US" altLang="zh-CN" sz="1500" dirty="0">
                <a:latin typeface="微软雅黑" pitchFamily="34" charset="-122"/>
                <a:ea typeface="微软雅黑" pitchFamily="34" charset="-122"/>
              </a:rPr>
              <a:t>CA</a:t>
            </a:r>
            <a:r>
              <a:rPr lang="zh-CN" altLang="en-US" sz="1500" dirty="0">
                <a:latin typeface="微软雅黑" pitchFamily="34" charset="-122"/>
                <a:ea typeface="微软雅黑" pitchFamily="34" charset="-122"/>
              </a:rPr>
              <a:t>的认证</a:t>
            </a:r>
            <a:endParaRPr lang="en-US" altLang="zh-CN" sz="1500" dirty="0">
              <a:latin typeface="微软雅黑" pitchFamily="34" charset="-122"/>
              <a:ea typeface="微软雅黑" pitchFamily="34" charset="-122"/>
            </a:endParaRPr>
          </a:p>
          <a:p>
            <a:pPr marL="411480" lvl="1" indent="-68580" defTabSz="685800">
              <a:lnSpc>
                <a:spcPct val="90000"/>
              </a:lnSpc>
              <a:spcBef>
                <a:spcPts val="900"/>
              </a:spcBef>
              <a:spcAft>
                <a:spcPts val="150"/>
              </a:spcAft>
              <a:buClr>
                <a:schemeClr val="accent1"/>
              </a:buClr>
              <a:buSzPct val="100000"/>
              <a:buFont typeface="Arial" panose="020B0604020202020204" pitchFamily="34" charset="0"/>
              <a:buChar char="•"/>
            </a:pPr>
            <a:r>
              <a:rPr lang="en-US" altLang="zh-CN" sz="1500" dirty="0">
                <a:latin typeface="微软雅黑" pitchFamily="34" charset="-122"/>
                <a:ea typeface="微软雅黑" pitchFamily="34" charset="-122"/>
              </a:rPr>
              <a:t> REE</a:t>
            </a:r>
            <a:r>
              <a:rPr lang="zh-CN" altLang="en-US" sz="1500" dirty="0">
                <a:latin typeface="微软雅黑" pitchFamily="34" charset="-122"/>
                <a:ea typeface="微软雅黑" pitchFamily="34" charset="-122"/>
              </a:rPr>
              <a:t>在</a:t>
            </a:r>
            <a:r>
              <a:rPr lang="en-US" altLang="zh-CN" sz="1500" dirty="0">
                <a:latin typeface="微软雅黑" pitchFamily="34" charset="-122"/>
                <a:ea typeface="微软雅黑" pitchFamily="34" charset="-122"/>
              </a:rPr>
              <a:t>root</a:t>
            </a:r>
            <a:r>
              <a:rPr lang="zh-CN" altLang="en-US" sz="1500" dirty="0">
                <a:latin typeface="微软雅黑" pitchFamily="34" charset="-122"/>
                <a:ea typeface="微软雅黑" pitchFamily="34" charset="-122"/>
              </a:rPr>
              <a:t>下可以任意浏览</a:t>
            </a:r>
            <a:r>
              <a:rPr lang="en-US" altLang="zh-CN" sz="1500" dirty="0">
                <a:latin typeface="微软雅黑" pitchFamily="34" charset="-122"/>
                <a:ea typeface="微软雅黑" pitchFamily="34" charset="-122"/>
              </a:rPr>
              <a:t>TA</a:t>
            </a:r>
            <a:r>
              <a:rPr lang="zh-CN" altLang="en-US" sz="1500" dirty="0">
                <a:latin typeface="微软雅黑" pitchFamily="34" charset="-122"/>
                <a:ea typeface="微软雅黑" pitchFamily="34" charset="-122"/>
              </a:rPr>
              <a:t>文件列表（文件本身加密）</a:t>
            </a:r>
            <a:endParaRPr lang="en-US" altLang="zh-CN" sz="1500" dirty="0">
              <a:latin typeface="微软雅黑" pitchFamily="34" charset="-122"/>
              <a:ea typeface="微软雅黑" pitchFamily="34" charset="-122"/>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97146" y="2382643"/>
            <a:ext cx="3959178" cy="2634162"/>
          </a:xfrm>
          <a:prstGeom prst="rect">
            <a:avLst/>
          </a:prstGeom>
        </p:spPr>
      </p:pic>
      <p:sp>
        <p:nvSpPr>
          <p:cNvPr id="4" name="文本框 3"/>
          <p:cNvSpPr txBox="1"/>
          <p:nvPr/>
        </p:nvSpPr>
        <p:spPr>
          <a:xfrm>
            <a:off x="126332" y="5775158"/>
            <a:ext cx="184731" cy="300082"/>
          </a:xfrm>
          <a:prstGeom prst="rect">
            <a:avLst/>
          </a:prstGeom>
          <a:noFill/>
        </p:spPr>
        <p:txBody>
          <a:bodyPr wrap="none" rtlCol="0">
            <a:spAutoFit/>
          </a:bodyPr>
          <a:lstStyle/>
          <a:p>
            <a:endParaRPr kumimoji="1" lang="zh-CN" altLang="en-US" sz="1350" dirty="0"/>
          </a:p>
        </p:txBody>
      </p:sp>
    </p:spTree>
    <p:extLst>
      <p:ext uri="{BB962C8B-B14F-4D97-AF65-F5344CB8AC3E}">
        <p14:creationId xmlns:p14="http://schemas.microsoft.com/office/powerpoint/2010/main" val="15714050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a:xfrm>
            <a:off x="594360" y="286605"/>
            <a:ext cx="8010144" cy="986020"/>
          </a:xfrm>
        </p:spPr>
        <p:txBody>
          <a:bodyPr>
            <a:noAutofit/>
          </a:bodyPr>
          <a:lstStyle/>
          <a:p>
            <a:r>
              <a:rPr lang="zh-CN" altLang="en-US" sz="3600" dirty="0"/>
              <a:t>操作系统安全</a:t>
            </a:r>
          </a:p>
        </p:txBody>
      </p:sp>
      <p:sp>
        <p:nvSpPr>
          <p:cNvPr id="3" name="内容占位符 2">
            <a:extLst>
              <a:ext uri="{FF2B5EF4-FFF2-40B4-BE49-F238E27FC236}">
                <a16:creationId xmlns:a16="http://schemas.microsoft.com/office/drawing/2014/main" id="{A681C9B7-0582-4575-ADAC-EC028907D0A0}"/>
              </a:ext>
            </a:extLst>
          </p:cNvPr>
          <p:cNvSpPr>
            <a:spLocks noGrp="1"/>
          </p:cNvSpPr>
          <p:nvPr>
            <p:ph idx="1"/>
          </p:nvPr>
        </p:nvSpPr>
        <p:spPr/>
        <p:txBody>
          <a:bodyPr>
            <a:normAutofit/>
          </a:bodyPr>
          <a:lstStyle/>
          <a:p>
            <a:pPr lvl="1"/>
            <a:r>
              <a:rPr lang="en-US" altLang="zh-CN" dirty="0"/>
              <a:t>TCSEC</a:t>
            </a:r>
          </a:p>
          <a:p>
            <a:pPr lvl="2"/>
            <a:r>
              <a:rPr lang="en-US" altLang="zh-CN" dirty="0"/>
              <a:t>D</a:t>
            </a:r>
            <a:r>
              <a:rPr lang="zh-CN" altLang="en-US" dirty="0"/>
              <a:t>级</a:t>
            </a:r>
            <a:endParaRPr lang="en-US" altLang="zh-CN" dirty="0"/>
          </a:p>
          <a:p>
            <a:pPr lvl="2"/>
            <a:r>
              <a:rPr lang="en-US" altLang="zh-CN" dirty="0"/>
              <a:t>C1</a:t>
            </a:r>
            <a:r>
              <a:rPr lang="zh-CN" altLang="en-US" dirty="0"/>
              <a:t>级：基本的访问控制</a:t>
            </a:r>
            <a:endParaRPr lang="en-US" altLang="zh-CN" dirty="0"/>
          </a:p>
          <a:p>
            <a:pPr lvl="2"/>
            <a:r>
              <a:rPr lang="en-US" altLang="zh-CN" dirty="0"/>
              <a:t>C2</a:t>
            </a:r>
            <a:r>
              <a:rPr lang="zh-CN" altLang="en-US" dirty="0"/>
              <a:t>级：灵活的访问安全</a:t>
            </a:r>
            <a:endParaRPr lang="en-US" altLang="zh-CN" dirty="0"/>
          </a:p>
          <a:p>
            <a:pPr lvl="2"/>
            <a:r>
              <a:rPr lang="en-US" altLang="zh-CN" dirty="0"/>
              <a:t>B1</a:t>
            </a:r>
            <a:r>
              <a:rPr lang="zh-CN" altLang="en-US" dirty="0"/>
              <a:t>：标记安全保护</a:t>
            </a:r>
            <a:endParaRPr lang="en-US" altLang="zh-CN" dirty="0"/>
          </a:p>
          <a:p>
            <a:pPr lvl="2"/>
            <a:r>
              <a:rPr lang="en-US" altLang="zh-CN" dirty="0"/>
              <a:t>B2</a:t>
            </a:r>
            <a:r>
              <a:rPr lang="zh-CN" altLang="en-US" dirty="0"/>
              <a:t>：结构化保护（基于硬件，内容分区）</a:t>
            </a:r>
            <a:endParaRPr lang="en-US" altLang="zh-CN" dirty="0"/>
          </a:p>
          <a:p>
            <a:pPr lvl="2"/>
            <a:r>
              <a:rPr lang="en-US" altLang="zh-CN" dirty="0"/>
              <a:t>B3</a:t>
            </a:r>
            <a:r>
              <a:rPr lang="zh-CN" altLang="en-US" dirty="0"/>
              <a:t>：安全域，分层</a:t>
            </a:r>
            <a:endParaRPr lang="en-US" altLang="zh-CN" dirty="0"/>
          </a:p>
          <a:p>
            <a:pPr lvl="2"/>
            <a:r>
              <a:rPr lang="en-US" altLang="zh-CN" dirty="0"/>
              <a:t>A</a:t>
            </a:r>
            <a:r>
              <a:rPr lang="zh-CN" altLang="en-US" dirty="0"/>
              <a:t>：校验级</a:t>
            </a:r>
            <a:endParaRPr lang="en-US" altLang="zh-CN" dirty="0"/>
          </a:p>
        </p:txBody>
      </p:sp>
    </p:spTree>
    <p:extLst>
      <p:ext uri="{BB962C8B-B14F-4D97-AF65-F5344CB8AC3E}">
        <p14:creationId xmlns:p14="http://schemas.microsoft.com/office/powerpoint/2010/main" val="253882888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p:txBody>
          <a:bodyPr>
            <a:normAutofit/>
          </a:bodyPr>
          <a:lstStyle/>
          <a:p>
            <a:r>
              <a:rPr lang="en-US" altLang="zh-CN" dirty="0"/>
              <a:t>TEE</a:t>
            </a:r>
            <a:endParaRPr lang="zh-CN" altLang="en-US" dirty="0"/>
          </a:p>
        </p:txBody>
      </p:sp>
      <p:pic>
        <p:nvPicPr>
          <p:cNvPr id="5" name="内容占位符 4" descr="图片包含 屏幕截图&#10;&#10;已生成极高可信度的说明">
            <a:extLst>
              <a:ext uri="{FF2B5EF4-FFF2-40B4-BE49-F238E27FC236}">
                <a16:creationId xmlns:a16="http://schemas.microsoft.com/office/drawing/2014/main" id="{B6028534-B5C8-490E-A774-25262288DA3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30655" y="1339850"/>
            <a:ext cx="7127139" cy="4886325"/>
          </a:xfrm>
        </p:spPr>
      </p:pic>
    </p:spTree>
    <p:extLst>
      <p:ext uri="{BB962C8B-B14F-4D97-AF65-F5344CB8AC3E}">
        <p14:creationId xmlns:p14="http://schemas.microsoft.com/office/powerpoint/2010/main" val="388585470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p:txBody>
          <a:bodyPr>
            <a:normAutofit/>
          </a:bodyPr>
          <a:lstStyle/>
          <a:p>
            <a:r>
              <a:rPr lang="en-US" altLang="zh-CN" dirty="0"/>
              <a:t>TEE</a:t>
            </a:r>
            <a:endParaRPr lang="zh-CN" altLang="en-US" dirty="0"/>
          </a:p>
        </p:txBody>
      </p:sp>
      <p:pic>
        <p:nvPicPr>
          <p:cNvPr id="7" name="内容占位符 6" descr="图片包含 文字&#10;&#10;已生成极高可信度的说明">
            <a:extLst>
              <a:ext uri="{FF2B5EF4-FFF2-40B4-BE49-F238E27FC236}">
                <a16:creationId xmlns:a16="http://schemas.microsoft.com/office/drawing/2014/main" id="{F7B31985-5760-4230-A23B-CDED06ACD68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76014" y="1339850"/>
            <a:ext cx="6036422" cy="4886325"/>
          </a:xfrm>
        </p:spPr>
      </p:pic>
    </p:spTree>
    <p:extLst>
      <p:ext uri="{BB962C8B-B14F-4D97-AF65-F5344CB8AC3E}">
        <p14:creationId xmlns:p14="http://schemas.microsoft.com/office/powerpoint/2010/main" val="398283057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038B8727-D318-4B70-B353-C390602FF31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39736"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B0C8367-28B6-4EF1-B182-01BEC98727D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a:extLst>
              <a:ext uri="{FF2B5EF4-FFF2-40B4-BE49-F238E27FC236}">
                <a16:creationId xmlns:a16="http://schemas.microsoft.com/office/drawing/2014/main" id="{649E3F4C-17F5-49E4-B05F-80C6B348AF28}"/>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9" name="内容占位符 5">
            <a:extLst>
              <a:ext uri="{FF2B5EF4-FFF2-40B4-BE49-F238E27FC236}">
                <a16:creationId xmlns:a16="http://schemas.microsoft.com/office/drawing/2014/main" id="{177711CA-5B98-4507-A6F3-404C6693A3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94597" y="394011"/>
            <a:ext cx="5800641" cy="6237248"/>
          </a:xfrm>
          <a:prstGeom prst="rect">
            <a:avLst/>
          </a:prstGeom>
        </p:spPr>
      </p:pic>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a:xfrm>
            <a:off x="369277" y="516835"/>
            <a:ext cx="2313633" cy="2103875"/>
          </a:xfrm>
        </p:spPr>
        <p:txBody>
          <a:bodyPr>
            <a:normAutofit/>
          </a:bodyPr>
          <a:lstStyle/>
          <a:p>
            <a:r>
              <a:rPr lang="en-US" altLang="zh-CN" sz="3100">
                <a:solidFill>
                  <a:srgbClr val="FFFFFF"/>
                </a:solidFill>
              </a:rPr>
              <a:t>TEE</a:t>
            </a:r>
            <a:endParaRPr lang="zh-CN" altLang="en-US" sz="3100">
              <a:solidFill>
                <a:srgbClr val="FFFFFF"/>
              </a:solidFill>
            </a:endParaRPr>
          </a:p>
        </p:txBody>
      </p:sp>
      <p:sp>
        <p:nvSpPr>
          <p:cNvPr id="11" name="Content Placeholder 10"/>
          <p:cNvSpPr>
            <a:spLocks noGrp="1"/>
          </p:cNvSpPr>
          <p:nvPr>
            <p:ph idx="1"/>
          </p:nvPr>
        </p:nvSpPr>
        <p:spPr>
          <a:xfrm>
            <a:off x="369278" y="2653800"/>
            <a:ext cx="2313633" cy="3335519"/>
          </a:xfrm>
        </p:spPr>
        <p:txBody>
          <a:bodyPr>
            <a:normAutofit/>
          </a:bodyPr>
          <a:lstStyle/>
          <a:p>
            <a:endParaRPr lang="en-US" sz="1300">
              <a:solidFill>
                <a:srgbClr val="FFFFFF"/>
              </a:solidFill>
            </a:endParaRPr>
          </a:p>
        </p:txBody>
      </p:sp>
    </p:spTree>
    <p:extLst>
      <p:ext uri="{BB962C8B-B14F-4D97-AF65-F5344CB8AC3E}">
        <p14:creationId xmlns:p14="http://schemas.microsoft.com/office/powerpoint/2010/main" val="326317466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038B8727-D318-4B70-B353-C390602FF31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39736"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1B0C8367-28B6-4EF1-B182-01BEC98727D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Rectangle 26">
            <a:extLst>
              <a:ext uri="{FF2B5EF4-FFF2-40B4-BE49-F238E27FC236}">
                <a16:creationId xmlns:a16="http://schemas.microsoft.com/office/drawing/2014/main" id="{649E3F4C-17F5-49E4-B05F-80C6B348AF28}"/>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3" name="图片 2" descr="图片包含 屏幕截图&#10;&#10;已生成极高可信度的说明">
            <a:extLst>
              <a:ext uri="{FF2B5EF4-FFF2-40B4-BE49-F238E27FC236}">
                <a16:creationId xmlns:a16="http://schemas.microsoft.com/office/drawing/2014/main" id="{8769DE3A-621F-4F7F-82C2-99C661388C10}"/>
              </a:ext>
            </a:extLst>
          </p:cNvPr>
          <p:cNvPicPr>
            <a:picLocks noChangeAspect="1"/>
          </p:cNvPicPr>
          <p:nvPr/>
        </p:nvPicPr>
        <p:blipFill>
          <a:blip r:embed="rId2"/>
          <a:stretch>
            <a:fillRect/>
          </a:stretch>
        </p:blipFill>
        <p:spPr>
          <a:xfrm>
            <a:off x="3556512" y="1421441"/>
            <a:ext cx="5098562" cy="4015117"/>
          </a:xfrm>
          <a:prstGeom prst="rect">
            <a:avLst/>
          </a:prstGeom>
        </p:spPr>
      </p:pic>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a:xfrm>
            <a:off x="369277" y="516835"/>
            <a:ext cx="2313633" cy="2103875"/>
          </a:xfrm>
        </p:spPr>
        <p:txBody>
          <a:bodyPr>
            <a:normAutofit/>
          </a:bodyPr>
          <a:lstStyle/>
          <a:p>
            <a:r>
              <a:rPr lang="en-US" altLang="zh-CN" sz="3100">
                <a:solidFill>
                  <a:srgbClr val="FFFFFF"/>
                </a:solidFill>
              </a:rPr>
              <a:t>TrustZone</a:t>
            </a:r>
            <a:endParaRPr lang="zh-CN" altLang="en-US" sz="3100" dirty="0">
              <a:solidFill>
                <a:srgbClr val="FFFFFF"/>
              </a:solidFill>
            </a:endParaRPr>
          </a:p>
        </p:txBody>
      </p:sp>
      <p:sp>
        <p:nvSpPr>
          <p:cNvPr id="11" name="Content Placeholder 10"/>
          <p:cNvSpPr>
            <a:spLocks noGrp="1"/>
          </p:cNvSpPr>
          <p:nvPr>
            <p:ph idx="1"/>
          </p:nvPr>
        </p:nvSpPr>
        <p:spPr>
          <a:xfrm>
            <a:off x="369278" y="2653800"/>
            <a:ext cx="2313633" cy="3335519"/>
          </a:xfrm>
        </p:spPr>
        <p:txBody>
          <a:bodyPr>
            <a:normAutofit/>
          </a:bodyPr>
          <a:lstStyle/>
          <a:p>
            <a:endParaRPr lang="en-US" sz="1300">
              <a:solidFill>
                <a:srgbClr val="FFFFFF"/>
              </a:solidFill>
            </a:endParaRPr>
          </a:p>
        </p:txBody>
      </p:sp>
    </p:spTree>
    <p:extLst>
      <p:ext uri="{BB962C8B-B14F-4D97-AF65-F5344CB8AC3E}">
        <p14:creationId xmlns:p14="http://schemas.microsoft.com/office/powerpoint/2010/main" val="259022668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p:txBody>
          <a:bodyPr>
            <a:normAutofit/>
          </a:bodyPr>
          <a:lstStyle/>
          <a:p>
            <a:r>
              <a:rPr lang="en-US" altLang="zh-CN" dirty="0"/>
              <a:t>TEE</a:t>
            </a:r>
            <a:endParaRPr lang="zh-CN" altLang="en-US" dirty="0"/>
          </a:p>
        </p:txBody>
      </p:sp>
      <p:sp>
        <p:nvSpPr>
          <p:cNvPr id="3" name="内容占位符 2">
            <a:extLst>
              <a:ext uri="{FF2B5EF4-FFF2-40B4-BE49-F238E27FC236}">
                <a16:creationId xmlns:a16="http://schemas.microsoft.com/office/drawing/2014/main" id="{A681C9B7-0582-4575-ADAC-EC028907D0A0}"/>
              </a:ext>
            </a:extLst>
          </p:cNvPr>
          <p:cNvSpPr>
            <a:spLocks noGrp="1"/>
          </p:cNvSpPr>
          <p:nvPr>
            <p:ph idx="1"/>
          </p:nvPr>
        </p:nvSpPr>
        <p:spPr>
          <a:xfrm>
            <a:off x="822959" y="1339631"/>
            <a:ext cx="7543801" cy="5046301"/>
          </a:xfrm>
        </p:spPr>
        <p:txBody>
          <a:bodyPr>
            <a:normAutofit/>
          </a:bodyPr>
          <a:lstStyle/>
          <a:p>
            <a:pPr lvl="1"/>
            <a:r>
              <a:rPr lang="zh-CN" altLang="en-US" dirty="0"/>
              <a:t>设备上常用的</a:t>
            </a:r>
            <a:r>
              <a:rPr lang="en-US" altLang="zh-CN" dirty="0" err="1"/>
              <a:t>Trustlets</a:t>
            </a:r>
            <a:r>
              <a:rPr lang="zh-CN" altLang="en-US" dirty="0"/>
              <a:t>：</a:t>
            </a:r>
          </a:p>
          <a:p>
            <a:pPr lvl="2"/>
            <a:r>
              <a:rPr lang="en-US" altLang="zh-CN" dirty="0" err="1"/>
              <a:t>keymaster</a:t>
            </a:r>
            <a:r>
              <a:rPr lang="zh-CN" altLang="en-US" dirty="0"/>
              <a:t>：实现由</a:t>
            </a:r>
            <a:r>
              <a:rPr lang="en-US" altLang="zh-CN" dirty="0" err="1"/>
              <a:t>Android“keystore</a:t>
            </a:r>
            <a:r>
              <a:rPr lang="en-US" altLang="zh-CN" dirty="0"/>
              <a:t>”</a:t>
            </a:r>
            <a:r>
              <a:rPr lang="zh-CN" altLang="en-US" dirty="0"/>
              <a:t>守护进程提供的密钥管理</a:t>
            </a:r>
            <a:r>
              <a:rPr lang="en-US" altLang="zh-CN" dirty="0"/>
              <a:t>API</a:t>
            </a:r>
            <a:r>
              <a:rPr lang="zh-CN" altLang="en-US" dirty="0"/>
              <a:t>，它可以安全的生成和存储密钥，并运行用户使用这些密钥操作数据</a:t>
            </a:r>
          </a:p>
          <a:p>
            <a:pPr lvl="2"/>
            <a:r>
              <a:rPr lang="en-US" altLang="zh-CN" dirty="0" err="1"/>
              <a:t>widevine</a:t>
            </a:r>
            <a:r>
              <a:rPr lang="zh-CN" altLang="en-US" dirty="0"/>
              <a:t>：实现</a:t>
            </a:r>
            <a:r>
              <a:rPr lang="en-US" altLang="zh-CN" dirty="0" err="1"/>
              <a:t>Widevine</a:t>
            </a:r>
            <a:r>
              <a:rPr lang="en-US" altLang="zh-CN" dirty="0"/>
              <a:t> DRM</a:t>
            </a:r>
            <a:r>
              <a:rPr lang="zh-CN" altLang="en-US" dirty="0"/>
              <a:t>，提供安全的媒体播放</a:t>
            </a:r>
          </a:p>
        </p:txBody>
      </p:sp>
    </p:spTree>
    <p:extLst>
      <p:ext uri="{BB962C8B-B14F-4D97-AF65-F5344CB8AC3E}">
        <p14:creationId xmlns:p14="http://schemas.microsoft.com/office/powerpoint/2010/main" val="277561584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038B8727-D318-4B70-B353-C390602FF31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39736"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1B0C8367-28B6-4EF1-B182-01BEC98727D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Rectangle 26">
            <a:extLst>
              <a:ext uri="{FF2B5EF4-FFF2-40B4-BE49-F238E27FC236}">
                <a16:creationId xmlns:a16="http://schemas.microsoft.com/office/drawing/2014/main" id="{649E3F4C-17F5-49E4-B05F-80C6B348AF28}"/>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a:xfrm>
            <a:off x="369277" y="516835"/>
            <a:ext cx="2313633" cy="2103875"/>
          </a:xfrm>
        </p:spPr>
        <p:txBody>
          <a:bodyPr>
            <a:normAutofit/>
          </a:bodyPr>
          <a:lstStyle/>
          <a:p>
            <a:r>
              <a:rPr lang="en-US" altLang="zh-CN" sz="3100">
                <a:solidFill>
                  <a:srgbClr val="FFFFFF"/>
                </a:solidFill>
              </a:rPr>
              <a:t>TrustZone</a:t>
            </a:r>
            <a:endParaRPr lang="zh-CN" altLang="en-US" sz="3100" dirty="0">
              <a:solidFill>
                <a:srgbClr val="FFFFFF"/>
              </a:solidFill>
            </a:endParaRPr>
          </a:p>
        </p:txBody>
      </p:sp>
      <p:sp>
        <p:nvSpPr>
          <p:cNvPr id="11" name="Content Placeholder 10"/>
          <p:cNvSpPr>
            <a:spLocks noGrp="1"/>
          </p:cNvSpPr>
          <p:nvPr>
            <p:ph idx="1"/>
          </p:nvPr>
        </p:nvSpPr>
        <p:spPr>
          <a:xfrm>
            <a:off x="369278" y="2653800"/>
            <a:ext cx="2313633" cy="3335519"/>
          </a:xfrm>
        </p:spPr>
        <p:txBody>
          <a:bodyPr>
            <a:normAutofit/>
          </a:bodyPr>
          <a:lstStyle/>
          <a:p>
            <a:endParaRPr lang="en-US" sz="1300">
              <a:solidFill>
                <a:srgbClr val="FFFFFF"/>
              </a:solidFill>
            </a:endParaRPr>
          </a:p>
        </p:txBody>
      </p:sp>
      <p:pic>
        <p:nvPicPr>
          <p:cNvPr id="4" name="图片 3">
            <a:extLst>
              <a:ext uri="{FF2B5EF4-FFF2-40B4-BE49-F238E27FC236}">
                <a16:creationId xmlns:a16="http://schemas.microsoft.com/office/drawing/2014/main" id="{0A8B977E-46D0-47A3-84E8-FC9AF022EAED}"/>
              </a:ext>
            </a:extLst>
          </p:cNvPr>
          <p:cNvPicPr>
            <a:picLocks noChangeAspect="1"/>
          </p:cNvPicPr>
          <p:nvPr/>
        </p:nvPicPr>
        <p:blipFill>
          <a:blip r:embed="rId2"/>
          <a:stretch>
            <a:fillRect/>
          </a:stretch>
        </p:blipFill>
        <p:spPr>
          <a:xfrm>
            <a:off x="3354997" y="547687"/>
            <a:ext cx="5419725" cy="5762625"/>
          </a:xfrm>
          <a:prstGeom prst="rect">
            <a:avLst/>
          </a:prstGeom>
        </p:spPr>
      </p:pic>
    </p:spTree>
    <p:extLst>
      <p:ext uri="{BB962C8B-B14F-4D97-AF65-F5344CB8AC3E}">
        <p14:creationId xmlns:p14="http://schemas.microsoft.com/office/powerpoint/2010/main" val="367650809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p:txBody>
          <a:bodyPr>
            <a:normAutofit/>
          </a:bodyPr>
          <a:lstStyle/>
          <a:p>
            <a:r>
              <a:rPr lang="en-US" altLang="zh-CN" dirty="0"/>
              <a:t>TEE</a:t>
            </a:r>
            <a:endParaRPr lang="zh-CN" altLang="en-US" dirty="0"/>
          </a:p>
        </p:txBody>
      </p:sp>
      <p:sp>
        <p:nvSpPr>
          <p:cNvPr id="3" name="内容占位符 2">
            <a:extLst>
              <a:ext uri="{FF2B5EF4-FFF2-40B4-BE49-F238E27FC236}">
                <a16:creationId xmlns:a16="http://schemas.microsoft.com/office/drawing/2014/main" id="{A681C9B7-0582-4575-ADAC-EC028907D0A0}"/>
              </a:ext>
            </a:extLst>
          </p:cNvPr>
          <p:cNvSpPr>
            <a:spLocks noGrp="1"/>
          </p:cNvSpPr>
          <p:nvPr>
            <p:ph idx="1"/>
          </p:nvPr>
        </p:nvSpPr>
        <p:spPr>
          <a:xfrm>
            <a:off x="822959" y="1339631"/>
            <a:ext cx="7543801" cy="5046301"/>
          </a:xfrm>
        </p:spPr>
        <p:txBody>
          <a:bodyPr>
            <a:normAutofit/>
          </a:bodyPr>
          <a:lstStyle/>
          <a:p>
            <a:pPr lvl="1"/>
            <a:r>
              <a:rPr lang="zh-CN" altLang="en-US" dirty="0"/>
              <a:t>在验证程序之后，</a:t>
            </a:r>
            <a:r>
              <a:rPr lang="en-US" altLang="zh-CN" dirty="0" err="1"/>
              <a:t>TrustZone</a:t>
            </a:r>
            <a:r>
              <a:rPr lang="zh-CN" altLang="en-US" dirty="0"/>
              <a:t>内核将</a:t>
            </a:r>
            <a:r>
              <a:rPr lang="en-US" altLang="zh-CN" dirty="0" err="1"/>
              <a:t>trustlet</a:t>
            </a:r>
            <a:r>
              <a:rPr lang="zh-CN" altLang="en-US" dirty="0"/>
              <a:t>程序段加载到“普通世界”无法访问的安全存储区域（</a:t>
            </a:r>
            <a:r>
              <a:rPr lang="en-US" altLang="zh-CN" dirty="0" err="1"/>
              <a:t>secapp</a:t>
            </a:r>
            <a:r>
              <a:rPr lang="en-US" altLang="zh-CN" dirty="0"/>
              <a:t>-region</a:t>
            </a:r>
            <a:r>
              <a:rPr lang="zh-CN" altLang="en-US" dirty="0"/>
              <a:t>），并为其分配</a:t>
            </a:r>
            <a:r>
              <a:rPr lang="en-US" altLang="zh-CN" dirty="0"/>
              <a:t>ID</a:t>
            </a:r>
            <a:r>
              <a:rPr lang="zh-CN" altLang="en-US" dirty="0"/>
              <a:t>。</a:t>
            </a:r>
          </a:p>
          <a:p>
            <a:pPr lvl="1"/>
            <a:r>
              <a:rPr lang="zh-CN" altLang="en-US" dirty="0"/>
              <a:t>随后，内核切换到“安全世界”用户模式，并运行</a:t>
            </a:r>
            <a:r>
              <a:rPr lang="en-US" altLang="zh-CN" dirty="0" err="1"/>
              <a:t>trustlet</a:t>
            </a:r>
            <a:r>
              <a:rPr lang="zh-CN" altLang="en-US" dirty="0"/>
              <a:t>的入口函数：</a:t>
            </a:r>
          </a:p>
          <a:p>
            <a:pPr lvl="1"/>
            <a:endParaRPr lang="en-US" altLang="zh-CN" dirty="0"/>
          </a:p>
          <a:p>
            <a:pPr lvl="1"/>
            <a:endParaRPr lang="en-US" altLang="zh-CN" dirty="0"/>
          </a:p>
          <a:p>
            <a:pPr lvl="1"/>
            <a:endParaRPr lang="en-US" altLang="zh-CN" dirty="0"/>
          </a:p>
          <a:p>
            <a:pPr lvl="1"/>
            <a:r>
              <a:rPr lang="en-US" altLang="zh-CN" dirty="0"/>
              <a:t> </a:t>
            </a:r>
          </a:p>
          <a:p>
            <a:pPr lvl="1"/>
            <a:r>
              <a:rPr lang="zh-CN" altLang="en-US" dirty="0"/>
              <a:t>如上图，</a:t>
            </a:r>
            <a:r>
              <a:rPr lang="en-US" altLang="zh-CN" dirty="0" err="1"/>
              <a:t>trustlet</a:t>
            </a:r>
            <a:r>
              <a:rPr lang="zh-CN" altLang="en-US" dirty="0"/>
              <a:t>会使用“</a:t>
            </a:r>
            <a:r>
              <a:rPr lang="en-US" altLang="zh-CN" dirty="0"/>
              <a:t>handler”</a:t>
            </a:r>
            <a:r>
              <a:rPr lang="zh-CN" altLang="en-US" dirty="0"/>
              <a:t>函数在</a:t>
            </a:r>
            <a:r>
              <a:rPr lang="en-US" altLang="zh-CN" dirty="0" err="1"/>
              <a:t>TrustZone</a:t>
            </a:r>
            <a:r>
              <a:rPr lang="zh-CN" altLang="en-US" dirty="0"/>
              <a:t>内核中自动完成注册，注册完成后，</a:t>
            </a:r>
            <a:r>
              <a:rPr lang="en-US" altLang="zh-CN" dirty="0" err="1"/>
              <a:t>trustlet</a:t>
            </a:r>
            <a:r>
              <a:rPr lang="zh-CN" altLang="en-US" dirty="0"/>
              <a:t>会将控制权重新交给</a:t>
            </a:r>
            <a:r>
              <a:rPr lang="en-US" altLang="zh-CN" dirty="0" err="1"/>
              <a:t>TrustZone</a:t>
            </a:r>
            <a:r>
              <a:rPr lang="zh-CN" altLang="en-US" dirty="0"/>
              <a:t>内核，完成加载进程。</a:t>
            </a:r>
          </a:p>
        </p:txBody>
      </p:sp>
      <p:pic>
        <p:nvPicPr>
          <p:cNvPr id="4" name="图片 3">
            <a:extLst>
              <a:ext uri="{FF2B5EF4-FFF2-40B4-BE49-F238E27FC236}">
                <a16:creationId xmlns:a16="http://schemas.microsoft.com/office/drawing/2014/main" id="{2940DF4E-241E-4CCB-B7C8-0AD0EED37D05}"/>
              </a:ext>
            </a:extLst>
          </p:cNvPr>
          <p:cNvPicPr>
            <a:picLocks noChangeAspect="1"/>
          </p:cNvPicPr>
          <p:nvPr/>
        </p:nvPicPr>
        <p:blipFill>
          <a:blip r:embed="rId2"/>
          <a:stretch>
            <a:fillRect/>
          </a:stretch>
        </p:blipFill>
        <p:spPr>
          <a:xfrm>
            <a:off x="1428401" y="2874111"/>
            <a:ext cx="4466153" cy="2077030"/>
          </a:xfrm>
          <a:prstGeom prst="rect">
            <a:avLst/>
          </a:prstGeom>
        </p:spPr>
      </p:pic>
    </p:spTree>
    <p:extLst>
      <p:ext uri="{BB962C8B-B14F-4D97-AF65-F5344CB8AC3E}">
        <p14:creationId xmlns:p14="http://schemas.microsoft.com/office/powerpoint/2010/main" val="272573051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p:txBody>
          <a:bodyPr>
            <a:normAutofit/>
          </a:bodyPr>
          <a:lstStyle/>
          <a:p>
            <a:r>
              <a:rPr lang="en-US" altLang="zh-CN" dirty="0"/>
              <a:t>TEE</a:t>
            </a:r>
            <a:endParaRPr lang="zh-CN" altLang="en-US" dirty="0"/>
          </a:p>
        </p:txBody>
      </p:sp>
      <p:sp>
        <p:nvSpPr>
          <p:cNvPr id="3" name="内容占位符 2">
            <a:extLst>
              <a:ext uri="{FF2B5EF4-FFF2-40B4-BE49-F238E27FC236}">
                <a16:creationId xmlns:a16="http://schemas.microsoft.com/office/drawing/2014/main" id="{A681C9B7-0582-4575-ADAC-EC028907D0A0}"/>
              </a:ext>
            </a:extLst>
          </p:cNvPr>
          <p:cNvSpPr>
            <a:spLocks noGrp="1"/>
          </p:cNvSpPr>
          <p:nvPr>
            <p:ph idx="1"/>
          </p:nvPr>
        </p:nvSpPr>
        <p:spPr>
          <a:xfrm>
            <a:off x="822959" y="1339631"/>
            <a:ext cx="7543801" cy="5046301"/>
          </a:xfrm>
        </p:spPr>
        <p:txBody>
          <a:bodyPr>
            <a:normAutofit/>
          </a:bodyPr>
          <a:lstStyle/>
          <a:p>
            <a:pPr lvl="1"/>
            <a:r>
              <a:rPr lang="zh-CN" altLang="en-US" dirty="0"/>
              <a:t>一旦</a:t>
            </a:r>
            <a:r>
              <a:rPr lang="en-US" altLang="zh-CN" dirty="0" err="1"/>
              <a:t>trustlet</a:t>
            </a:r>
            <a:r>
              <a:rPr lang="zh-CN" altLang="en-US" dirty="0"/>
              <a:t>加载完成，“普通世界”就可以通过调用</a:t>
            </a:r>
            <a:r>
              <a:rPr lang="en-US" altLang="zh-CN" dirty="0"/>
              <a:t>SCM</a:t>
            </a:r>
            <a:r>
              <a:rPr lang="zh-CN" altLang="en-US" dirty="0"/>
              <a:t>（</a:t>
            </a:r>
            <a:r>
              <a:rPr lang="en-US" altLang="zh-CN" dirty="0"/>
              <a:t>QSEOS_CLIENT_SEND_DATA_COMMAND</a:t>
            </a:r>
            <a:r>
              <a:rPr lang="zh-CN" altLang="en-US" dirty="0"/>
              <a:t>，其中包含已加载</a:t>
            </a:r>
            <a:r>
              <a:rPr lang="en-US" altLang="zh-CN" dirty="0" err="1"/>
              <a:t>trustlet</a:t>
            </a:r>
            <a:r>
              <a:rPr lang="en-US" altLang="zh-CN" dirty="0"/>
              <a:t> ID</a:t>
            </a:r>
            <a:r>
              <a:rPr lang="zh-CN" altLang="en-US" dirty="0"/>
              <a:t>和请求响应缓冲区）向</a:t>
            </a:r>
            <a:r>
              <a:rPr lang="en-US" altLang="zh-CN" dirty="0" err="1"/>
              <a:t>trustlet</a:t>
            </a:r>
            <a:r>
              <a:rPr lang="zh-CN" altLang="en-US" dirty="0"/>
              <a:t>发送命令，如下：</a:t>
            </a:r>
          </a:p>
          <a:p>
            <a:pPr lvl="1"/>
            <a:endParaRPr lang="en-US" altLang="zh-CN" dirty="0"/>
          </a:p>
          <a:p>
            <a:pPr lvl="1"/>
            <a:endParaRPr lang="en-US" altLang="zh-CN" dirty="0"/>
          </a:p>
          <a:p>
            <a:pPr lvl="1"/>
            <a:endParaRPr lang="en-US" altLang="zh-CN" dirty="0"/>
          </a:p>
          <a:p>
            <a:pPr lvl="1"/>
            <a:endParaRPr lang="en-US" altLang="zh-CN" dirty="0"/>
          </a:p>
          <a:p>
            <a:pPr lvl="1"/>
            <a:r>
              <a:rPr lang="en-US" altLang="zh-CN" dirty="0"/>
              <a:t> </a:t>
            </a:r>
          </a:p>
          <a:p>
            <a:pPr lvl="1"/>
            <a:r>
              <a:rPr lang="en-US" altLang="zh-CN" dirty="0" err="1"/>
              <a:t>TrustZone</a:t>
            </a:r>
            <a:r>
              <a:rPr lang="zh-CN" altLang="en-US" dirty="0"/>
              <a:t>内核（</a:t>
            </a:r>
            <a:r>
              <a:rPr lang="en-US" altLang="zh-CN" dirty="0"/>
              <a:t>TZBSP</a:t>
            </a:r>
            <a:r>
              <a:rPr lang="zh-CN" altLang="en-US" dirty="0"/>
              <a:t>）接收到</a:t>
            </a:r>
            <a:r>
              <a:rPr lang="en-US" altLang="zh-CN" dirty="0"/>
              <a:t>SCM</a:t>
            </a:r>
            <a:r>
              <a:rPr lang="zh-CN" altLang="en-US" dirty="0"/>
              <a:t>调用后，将其映射到</a:t>
            </a:r>
            <a:r>
              <a:rPr lang="en-US" altLang="zh-CN" dirty="0"/>
              <a:t>QSEOS</a:t>
            </a:r>
            <a:r>
              <a:rPr lang="zh-CN" altLang="en-US" dirty="0"/>
              <a:t>，查找给定</a:t>
            </a:r>
            <a:r>
              <a:rPr lang="en-US" altLang="zh-CN" dirty="0"/>
              <a:t>ID</a:t>
            </a:r>
            <a:r>
              <a:rPr lang="zh-CN" altLang="en-US" dirty="0"/>
              <a:t>的应用程序，调用“</a:t>
            </a:r>
            <a:r>
              <a:rPr lang="en-US" altLang="zh-CN" dirty="0"/>
              <a:t>handler”</a:t>
            </a:r>
            <a:r>
              <a:rPr lang="zh-CN" altLang="en-US" dirty="0"/>
              <a:t>函数，处理请求。</a:t>
            </a:r>
          </a:p>
          <a:p>
            <a:pPr lvl="1"/>
            <a:endParaRPr lang="zh-CN" altLang="en-US" dirty="0"/>
          </a:p>
        </p:txBody>
      </p:sp>
      <p:pic>
        <p:nvPicPr>
          <p:cNvPr id="6" name="图片 5">
            <a:extLst>
              <a:ext uri="{FF2B5EF4-FFF2-40B4-BE49-F238E27FC236}">
                <a16:creationId xmlns:a16="http://schemas.microsoft.com/office/drawing/2014/main" id="{186E5984-D8D7-476C-A2A0-CF8E513C99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4990" y="3118934"/>
            <a:ext cx="7543802" cy="1663739"/>
          </a:xfrm>
          <a:prstGeom prst="rect">
            <a:avLst/>
          </a:prstGeom>
        </p:spPr>
      </p:pic>
    </p:spTree>
    <p:extLst>
      <p:ext uri="{BB962C8B-B14F-4D97-AF65-F5344CB8AC3E}">
        <p14:creationId xmlns:p14="http://schemas.microsoft.com/office/powerpoint/2010/main" val="345339915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p:txBody>
          <a:bodyPr>
            <a:normAutofit/>
          </a:bodyPr>
          <a:lstStyle/>
          <a:p>
            <a:r>
              <a:rPr lang="en-US" altLang="zh-CN" dirty="0"/>
              <a:t>TEE</a:t>
            </a:r>
            <a:endParaRPr lang="zh-CN" altLang="en-US" dirty="0"/>
          </a:p>
        </p:txBody>
      </p:sp>
      <p:sp>
        <p:nvSpPr>
          <p:cNvPr id="3" name="内容占位符 2">
            <a:extLst>
              <a:ext uri="{FF2B5EF4-FFF2-40B4-BE49-F238E27FC236}">
                <a16:creationId xmlns:a16="http://schemas.microsoft.com/office/drawing/2014/main" id="{A681C9B7-0582-4575-ADAC-EC028907D0A0}"/>
              </a:ext>
            </a:extLst>
          </p:cNvPr>
          <p:cNvSpPr>
            <a:spLocks noGrp="1"/>
          </p:cNvSpPr>
          <p:nvPr>
            <p:ph idx="1"/>
          </p:nvPr>
        </p:nvSpPr>
        <p:spPr>
          <a:xfrm>
            <a:off x="822959" y="1339631"/>
            <a:ext cx="7543801" cy="5046301"/>
          </a:xfrm>
        </p:spPr>
        <p:txBody>
          <a:bodyPr>
            <a:normAutofit/>
          </a:bodyPr>
          <a:lstStyle/>
          <a:p>
            <a:pPr lvl="1"/>
            <a:endParaRPr lang="zh-CN" altLang="en-US" dirty="0"/>
          </a:p>
        </p:txBody>
      </p:sp>
      <p:pic>
        <p:nvPicPr>
          <p:cNvPr id="4" name="图片 3">
            <a:extLst>
              <a:ext uri="{FF2B5EF4-FFF2-40B4-BE49-F238E27FC236}">
                <a16:creationId xmlns:a16="http://schemas.microsoft.com/office/drawing/2014/main" id="{F2299A4E-2DC3-4FD1-9B2A-A7F79F74CEDF}"/>
              </a:ext>
            </a:extLst>
          </p:cNvPr>
          <p:cNvPicPr>
            <a:picLocks noChangeAspect="1"/>
          </p:cNvPicPr>
          <p:nvPr/>
        </p:nvPicPr>
        <p:blipFill>
          <a:blip r:embed="rId2"/>
          <a:stretch>
            <a:fillRect/>
          </a:stretch>
        </p:blipFill>
        <p:spPr>
          <a:xfrm>
            <a:off x="611505" y="0"/>
            <a:ext cx="7920990" cy="6858000"/>
          </a:xfrm>
          <a:prstGeom prst="rect">
            <a:avLst/>
          </a:prstGeom>
        </p:spPr>
      </p:pic>
    </p:spTree>
    <p:extLst>
      <p:ext uri="{BB962C8B-B14F-4D97-AF65-F5344CB8AC3E}">
        <p14:creationId xmlns:p14="http://schemas.microsoft.com/office/powerpoint/2010/main" val="17733971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p:txBody>
          <a:bodyPr>
            <a:normAutofit/>
          </a:bodyPr>
          <a:lstStyle/>
          <a:p>
            <a:r>
              <a:rPr lang="en-US" altLang="zh-CN" dirty="0"/>
              <a:t>TEE</a:t>
            </a:r>
            <a:endParaRPr lang="zh-CN" altLang="en-US" dirty="0"/>
          </a:p>
        </p:txBody>
      </p:sp>
      <p:sp>
        <p:nvSpPr>
          <p:cNvPr id="3" name="内容占位符 2">
            <a:extLst>
              <a:ext uri="{FF2B5EF4-FFF2-40B4-BE49-F238E27FC236}">
                <a16:creationId xmlns:a16="http://schemas.microsoft.com/office/drawing/2014/main" id="{A681C9B7-0582-4575-ADAC-EC028907D0A0}"/>
              </a:ext>
            </a:extLst>
          </p:cNvPr>
          <p:cNvSpPr>
            <a:spLocks noGrp="1"/>
          </p:cNvSpPr>
          <p:nvPr>
            <p:ph idx="1"/>
          </p:nvPr>
        </p:nvSpPr>
        <p:spPr>
          <a:xfrm>
            <a:off x="579864" y="1272625"/>
            <a:ext cx="7976838" cy="5231764"/>
          </a:xfrm>
        </p:spPr>
        <p:txBody>
          <a:bodyPr>
            <a:normAutofit fontScale="70000" lnSpcReduction="20000"/>
          </a:bodyPr>
          <a:lstStyle/>
          <a:p>
            <a:pPr lvl="1"/>
            <a:r>
              <a:rPr lang="en-US" altLang="zh-CN" dirty="0" err="1"/>
              <a:t>TrustZone</a:t>
            </a:r>
            <a:r>
              <a:rPr lang="zh-CN" altLang="en-US" dirty="0"/>
              <a:t>架构扩展集将安全性能建于处理器自身之中，这样就将安全性直接从操作系统中剥离出来，解决了操作系统开放性造成的易被攻击的缺陷。</a:t>
            </a:r>
            <a:endParaRPr lang="en-US" altLang="zh-CN" dirty="0"/>
          </a:p>
          <a:p>
            <a:pPr lvl="1"/>
            <a:r>
              <a:rPr lang="zh-CN" altLang="en-US" dirty="0"/>
              <a:t>为了进入</a:t>
            </a:r>
            <a:r>
              <a:rPr lang="en-US" altLang="zh-CN" dirty="0" err="1"/>
              <a:t>TrustZone</a:t>
            </a:r>
            <a:r>
              <a:rPr lang="zh-CN" altLang="en-US" dirty="0"/>
              <a:t>环境，实时操作系统（</a:t>
            </a:r>
            <a:r>
              <a:rPr lang="en-US" altLang="zh-CN" dirty="0"/>
              <a:t>RTOS</a:t>
            </a:r>
            <a:r>
              <a:rPr lang="zh-CN" altLang="en-US" dirty="0"/>
              <a:t>）必须唤醒一条</a:t>
            </a:r>
            <a:r>
              <a:rPr lang="en-US" altLang="zh-CN" dirty="0" err="1"/>
              <a:t>TrustZone</a:t>
            </a:r>
            <a:r>
              <a:rPr lang="zh-CN" altLang="en-US" dirty="0"/>
              <a:t>指令：安全监控中断（</a:t>
            </a:r>
            <a:r>
              <a:rPr lang="en-US" altLang="zh-CN" dirty="0"/>
              <a:t>SMI</a:t>
            </a:r>
            <a:r>
              <a:rPr lang="zh-CN" altLang="en-US" dirty="0"/>
              <a:t>）。</a:t>
            </a:r>
            <a:endParaRPr lang="en-US" altLang="zh-CN" dirty="0"/>
          </a:p>
          <a:p>
            <a:pPr lvl="2"/>
            <a:r>
              <a:rPr lang="zh-CN" altLang="en-US" dirty="0"/>
              <a:t>只有在特权模式下运行的</a:t>
            </a:r>
            <a:r>
              <a:rPr lang="en-US" altLang="zh-CN" dirty="0"/>
              <a:t>RTOS</a:t>
            </a:r>
            <a:r>
              <a:rPr lang="zh-CN" altLang="en-US" dirty="0"/>
              <a:t>才能唤醒</a:t>
            </a:r>
            <a:r>
              <a:rPr lang="en-US" altLang="zh-CN" dirty="0"/>
              <a:t>SMI</a:t>
            </a:r>
            <a:r>
              <a:rPr lang="zh-CN" altLang="en-US" dirty="0"/>
              <a:t>。如果在用户模式中运行的应用程序想直接执行</a:t>
            </a:r>
            <a:r>
              <a:rPr lang="en-US" altLang="zh-CN" dirty="0"/>
              <a:t>SMI</a:t>
            </a:r>
            <a:r>
              <a:rPr lang="zh-CN" altLang="en-US" dirty="0"/>
              <a:t>，那么处理器将会产生未定义操作码异常。</a:t>
            </a:r>
            <a:endParaRPr lang="en-US" altLang="zh-CN" dirty="0"/>
          </a:p>
          <a:p>
            <a:pPr lvl="1"/>
            <a:r>
              <a:rPr lang="zh-CN" altLang="en-US" b="1" dirty="0">
                <a:solidFill>
                  <a:srgbClr val="FF0000"/>
                </a:solidFill>
              </a:rPr>
              <a:t>应用程序必须通过呼叫</a:t>
            </a:r>
            <a:r>
              <a:rPr lang="en-US" altLang="zh-CN" b="1" dirty="0">
                <a:solidFill>
                  <a:srgbClr val="FF0000"/>
                </a:solidFill>
              </a:rPr>
              <a:t>RTOS</a:t>
            </a:r>
            <a:r>
              <a:rPr lang="zh-CN" altLang="en-US" b="1" dirty="0">
                <a:solidFill>
                  <a:srgbClr val="FF0000"/>
                </a:solidFill>
              </a:rPr>
              <a:t>中的</a:t>
            </a:r>
            <a:r>
              <a:rPr lang="en-US" altLang="zh-CN" b="1" dirty="0">
                <a:solidFill>
                  <a:srgbClr val="FF0000"/>
                </a:solidFill>
              </a:rPr>
              <a:t>API</a:t>
            </a:r>
            <a:r>
              <a:rPr lang="zh-CN" altLang="en-US" b="1" dirty="0">
                <a:solidFill>
                  <a:srgbClr val="FF0000"/>
                </a:solidFill>
              </a:rPr>
              <a:t>才能被允许进入</a:t>
            </a:r>
            <a:r>
              <a:rPr lang="en-US" altLang="zh-CN" b="1" dirty="0" err="1">
                <a:solidFill>
                  <a:srgbClr val="FF0000"/>
                </a:solidFill>
              </a:rPr>
              <a:t>TrustZone</a:t>
            </a:r>
            <a:r>
              <a:rPr lang="zh-CN" altLang="en-US" b="1" dirty="0">
                <a:solidFill>
                  <a:srgbClr val="FF0000"/>
                </a:solidFill>
              </a:rPr>
              <a:t>环境，于是对</a:t>
            </a:r>
            <a:r>
              <a:rPr lang="en-US" altLang="zh-CN" b="1" dirty="0">
                <a:solidFill>
                  <a:srgbClr val="FF0000"/>
                </a:solidFill>
              </a:rPr>
              <a:t>API</a:t>
            </a:r>
            <a:r>
              <a:rPr lang="zh-CN" altLang="en-US" b="1" dirty="0">
                <a:solidFill>
                  <a:srgbClr val="FF0000"/>
                </a:solidFill>
              </a:rPr>
              <a:t>的呼叫就提供了进行各种检验的时机，安全性得到相应的体现。</a:t>
            </a:r>
            <a:endParaRPr lang="en-US" altLang="zh-CN" b="1" dirty="0">
              <a:solidFill>
                <a:srgbClr val="FF0000"/>
              </a:solidFill>
            </a:endParaRPr>
          </a:p>
          <a:p>
            <a:pPr lvl="1"/>
            <a:r>
              <a:rPr lang="zh-CN" altLang="en-US" b="1" dirty="0">
                <a:solidFill>
                  <a:srgbClr val="FF0000"/>
                </a:solidFill>
              </a:rPr>
              <a:t>安全位（</a:t>
            </a:r>
            <a:r>
              <a:rPr lang="en-US" altLang="zh-CN" b="1" dirty="0">
                <a:solidFill>
                  <a:srgbClr val="FF0000"/>
                </a:solidFill>
              </a:rPr>
              <a:t>S</a:t>
            </a:r>
            <a:r>
              <a:rPr lang="zh-CN" altLang="en-US" b="1" dirty="0">
                <a:solidFill>
                  <a:srgbClr val="FF0000"/>
                </a:solidFill>
              </a:rPr>
              <a:t>位）是</a:t>
            </a:r>
            <a:r>
              <a:rPr lang="en-US" altLang="zh-CN" b="1" dirty="0" err="1">
                <a:solidFill>
                  <a:srgbClr val="FF0000"/>
                </a:solidFill>
              </a:rPr>
              <a:t>TrustZone</a:t>
            </a:r>
            <a:r>
              <a:rPr lang="zh-CN" altLang="en-US" b="1" dirty="0">
                <a:solidFill>
                  <a:srgbClr val="FF0000"/>
                </a:solidFill>
              </a:rPr>
              <a:t>安全技术的一个关键。</a:t>
            </a:r>
            <a:r>
              <a:rPr lang="en-US" altLang="zh-CN" b="1" dirty="0">
                <a:solidFill>
                  <a:srgbClr val="FF0000"/>
                </a:solidFill>
              </a:rPr>
              <a:t>S</a:t>
            </a:r>
            <a:r>
              <a:rPr lang="zh-CN" altLang="en-US" b="1" dirty="0">
                <a:solidFill>
                  <a:srgbClr val="FF0000"/>
                </a:solidFill>
              </a:rPr>
              <a:t>位位于协处理器</a:t>
            </a:r>
            <a:r>
              <a:rPr lang="en-US" altLang="zh-CN" b="1" dirty="0">
                <a:solidFill>
                  <a:srgbClr val="FF0000"/>
                </a:solidFill>
              </a:rPr>
              <a:t>15</a:t>
            </a:r>
            <a:r>
              <a:rPr lang="zh-CN" altLang="en-US" b="1" dirty="0">
                <a:solidFill>
                  <a:srgbClr val="FF0000"/>
                </a:solidFill>
              </a:rPr>
              <a:t>（</a:t>
            </a:r>
            <a:r>
              <a:rPr lang="en-US" altLang="zh-CN" b="1" dirty="0">
                <a:solidFill>
                  <a:srgbClr val="FF0000"/>
                </a:solidFill>
              </a:rPr>
              <a:t>CP15</a:t>
            </a:r>
            <a:r>
              <a:rPr lang="zh-CN" altLang="en-US" b="1" dirty="0">
                <a:solidFill>
                  <a:srgbClr val="FF0000"/>
                </a:solidFill>
              </a:rPr>
              <a:t>）的安全状态寄存器中，该寄存器是核心存储系统的一部分。只要</a:t>
            </a:r>
            <a:r>
              <a:rPr lang="en-US" altLang="zh-CN" b="1" dirty="0">
                <a:solidFill>
                  <a:srgbClr val="FF0000"/>
                </a:solidFill>
              </a:rPr>
              <a:t>S</a:t>
            </a:r>
            <a:r>
              <a:rPr lang="zh-CN" altLang="en-US" b="1" dirty="0">
                <a:solidFill>
                  <a:srgbClr val="FF0000"/>
                </a:solidFill>
              </a:rPr>
              <a:t>位被置位，那么</a:t>
            </a:r>
            <a:r>
              <a:rPr lang="en-US" altLang="zh-CN" b="1" dirty="0">
                <a:solidFill>
                  <a:srgbClr val="FF0000"/>
                </a:solidFill>
              </a:rPr>
              <a:t>monitor</a:t>
            </a:r>
            <a:r>
              <a:rPr lang="zh-CN" altLang="en-US" b="1" dirty="0">
                <a:solidFill>
                  <a:srgbClr val="FF0000"/>
                </a:solidFill>
              </a:rPr>
              <a:t>就会一直检查处理器的所有操作。</a:t>
            </a:r>
            <a:endParaRPr lang="en-US" altLang="zh-CN" b="1" dirty="0">
              <a:solidFill>
                <a:srgbClr val="FF0000"/>
              </a:solidFill>
            </a:endParaRPr>
          </a:p>
          <a:p>
            <a:pPr lvl="1"/>
            <a:r>
              <a:rPr lang="zh-CN" altLang="en-US" dirty="0"/>
              <a:t>如果要切换环境，</a:t>
            </a:r>
            <a:r>
              <a:rPr lang="en-US" altLang="zh-CN" dirty="0"/>
              <a:t>monitor</a:t>
            </a:r>
            <a:r>
              <a:rPr lang="zh-CN" altLang="en-US" dirty="0"/>
              <a:t>的首要任务就是保存当前运行着的非安全进程的状态，然后在</a:t>
            </a:r>
            <a:r>
              <a:rPr lang="en-US" altLang="zh-CN" dirty="0"/>
              <a:t>CP15</a:t>
            </a:r>
            <a:r>
              <a:rPr lang="zh-CN" altLang="en-US" dirty="0"/>
              <a:t>的其他单元中保存该非安全进程的配置设置。</a:t>
            </a:r>
            <a:endParaRPr lang="en-US" altLang="zh-CN" dirty="0"/>
          </a:p>
          <a:p>
            <a:pPr lvl="2"/>
            <a:r>
              <a:rPr lang="zh-CN" altLang="en-US" dirty="0"/>
              <a:t>由于</a:t>
            </a:r>
            <a:r>
              <a:rPr lang="en-US" altLang="zh-CN" dirty="0"/>
              <a:t>monitor</a:t>
            </a:r>
            <a:r>
              <a:rPr lang="zh-CN" altLang="en-US" dirty="0"/>
              <a:t>负责环境切换时对状态的存储和恢复，所以不需要在</a:t>
            </a:r>
            <a:r>
              <a:rPr lang="en-US" altLang="zh-CN" dirty="0"/>
              <a:t>RTOS</a:t>
            </a:r>
            <a:r>
              <a:rPr lang="zh-CN" altLang="en-US" dirty="0"/>
              <a:t>中增加环境切换代码，</a:t>
            </a:r>
            <a:r>
              <a:rPr lang="en-US" altLang="zh-CN" dirty="0"/>
              <a:t>RTOS</a:t>
            </a:r>
            <a:r>
              <a:rPr lang="zh-CN" altLang="en-US" dirty="0"/>
              <a:t>仅仅处理非安全进程之间的转换。安全控制器同样不需要刷新指令</a:t>
            </a:r>
            <a:r>
              <a:rPr lang="en-US" altLang="zh-CN" dirty="0"/>
              <a:t>Cache</a:t>
            </a:r>
            <a:r>
              <a:rPr lang="zh-CN" altLang="en-US" dirty="0"/>
              <a:t>、数据</a:t>
            </a:r>
            <a:r>
              <a:rPr lang="en-US" altLang="zh-CN" dirty="0"/>
              <a:t>Cache</a:t>
            </a:r>
            <a:r>
              <a:rPr lang="zh-CN" altLang="en-US" dirty="0"/>
              <a:t>和内存系统，因为</a:t>
            </a:r>
            <a:r>
              <a:rPr lang="en-US" altLang="zh-CN" dirty="0" err="1"/>
              <a:t>TrustZone</a:t>
            </a:r>
            <a:r>
              <a:rPr lang="zh-CN" altLang="en-US" dirty="0"/>
              <a:t>把指令分为安全和非安全两种。</a:t>
            </a:r>
            <a:endParaRPr lang="en-US" altLang="zh-CN" dirty="0"/>
          </a:p>
          <a:p>
            <a:pPr lvl="1"/>
            <a:r>
              <a:rPr lang="en-US" altLang="zh-CN" dirty="0"/>
              <a:t>Cache</a:t>
            </a:r>
            <a:r>
              <a:rPr lang="zh-CN" altLang="en-US" dirty="0"/>
              <a:t>、存储器管理单元（</a:t>
            </a:r>
            <a:r>
              <a:rPr lang="en-US" altLang="zh-CN" dirty="0"/>
              <a:t>MMU</a:t>
            </a:r>
            <a:r>
              <a:rPr lang="zh-CN" altLang="en-US" dirty="0"/>
              <a:t>）和存储缓冲区同样也有附加的</a:t>
            </a:r>
            <a:r>
              <a:rPr lang="en-US" altLang="zh-CN" dirty="0"/>
              <a:t>S</a:t>
            </a:r>
            <a:r>
              <a:rPr lang="zh-CN" altLang="en-US" dirty="0"/>
              <a:t>位。只有安全进程才能访问安全的存储器和</a:t>
            </a:r>
            <a:r>
              <a:rPr lang="en-US" altLang="zh-CN" dirty="0"/>
              <a:t>Cache</a:t>
            </a:r>
            <a:r>
              <a:rPr lang="zh-CN" altLang="en-US" dirty="0"/>
              <a:t>。否则就会产生未命中或者外部异常事件，这从存储访问上保证了安全性。</a:t>
            </a:r>
          </a:p>
        </p:txBody>
      </p:sp>
    </p:spTree>
    <p:extLst>
      <p:ext uri="{BB962C8B-B14F-4D97-AF65-F5344CB8AC3E}">
        <p14:creationId xmlns:p14="http://schemas.microsoft.com/office/powerpoint/2010/main" val="12297082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a:xfrm>
            <a:off x="594360" y="286605"/>
            <a:ext cx="8010144" cy="986020"/>
          </a:xfrm>
        </p:spPr>
        <p:txBody>
          <a:bodyPr>
            <a:noAutofit/>
          </a:bodyPr>
          <a:lstStyle/>
          <a:p>
            <a:r>
              <a:rPr lang="zh-CN" altLang="en-US" sz="3600" dirty="0"/>
              <a:t>传统操作系统的安全关注点</a:t>
            </a:r>
          </a:p>
        </p:txBody>
      </p:sp>
      <p:sp>
        <p:nvSpPr>
          <p:cNvPr id="3" name="内容占位符 2">
            <a:extLst>
              <a:ext uri="{FF2B5EF4-FFF2-40B4-BE49-F238E27FC236}">
                <a16:creationId xmlns:a16="http://schemas.microsoft.com/office/drawing/2014/main" id="{A681C9B7-0582-4575-ADAC-EC028907D0A0}"/>
              </a:ext>
            </a:extLst>
          </p:cNvPr>
          <p:cNvSpPr>
            <a:spLocks noGrp="1"/>
          </p:cNvSpPr>
          <p:nvPr>
            <p:ph idx="1"/>
          </p:nvPr>
        </p:nvSpPr>
        <p:spPr/>
        <p:txBody>
          <a:bodyPr>
            <a:normAutofit/>
          </a:bodyPr>
          <a:lstStyle/>
          <a:p>
            <a:pPr lvl="2"/>
            <a:r>
              <a:rPr lang="zh-CN" altLang="en-US" dirty="0"/>
              <a:t>帐户管理与访问控制</a:t>
            </a:r>
            <a:endParaRPr lang="en-US" altLang="zh-CN" dirty="0"/>
          </a:p>
          <a:p>
            <a:pPr lvl="2"/>
            <a:r>
              <a:rPr lang="zh-CN" altLang="en-US" dirty="0"/>
              <a:t>网络安全</a:t>
            </a:r>
            <a:endParaRPr lang="en-US" altLang="zh-CN" dirty="0"/>
          </a:p>
          <a:p>
            <a:pPr lvl="2"/>
            <a:r>
              <a:rPr lang="zh-CN" altLang="en-US" dirty="0"/>
              <a:t>病毒与防火墙</a:t>
            </a:r>
            <a:endParaRPr lang="en-US" altLang="zh-CN" dirty="0"/>
          </a:p>
          <a:p>
            <a:pPr lvl="2"/>
            <a:r>
              <a:rPr lang="zh-CN" altLang="en-US" dirty="0"/>
              <a:t>漏洞扫描与升级</a:t>
            </a:r>
            <a:endParaRPr lang="en-US" altLang="zh-CN" dirty="0"/>
          </a:p>
          <a:p>
            <a:pPr lvl="2"/>
            <a:r>
              <a:rPr lang="zh-CN" altLang="en-US" dirty="0"/>
              <a:t>流量监控</a:t>
            </a:r>
            <a:endParaRPr lang="en-US" altLang="zh-CN" dirty="0"/>
          </a:p>
          <a:p>
            <a:pPr lvl="2"/>
            <a:r>
              <a:rPr lang="en-US" altLang="zh-CN" dirty="0"/>
              <a:t>……</a:t>
            </a:r>
          </a:p>
        </p:txBody>
      </p:sp>
    </p:spTree>
    <p:extLst>
      <p:ext uri="{BB962C8B-B14F-4D97-AF65-F5344CB8AC3E}">
        <p14:creationId xmlns:p14="http://schemas.microsoft.com/office/powerpoint/2010/main" val="168058621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p:txBody>
          <a:bodyPr>
            <a:normAutofit/>
          </a:bodyPr>
          <a:lstStyle/>
          <a:p>
            <a:r>
              <a:rPr lang="en-US" altLang="zh-CN" dirty="0"/>
              <a:t>TEE</a:t>
            </a:r>
            <a:endParaRPr lang="zh-CN" altLang="en-US" dirty="0"/>
          </a:p>
        </p:txBody>
      </p:sp>
      <p:sp>
        <p:nvSpPr>
          <p:cNvPr id="3" name="内容占位符 2">
            <a:extLst>
              <a:ext uri="{FF2B5EF4-FFF2-40B4-BE49-F238E27FC236}">
                <a16:creationId xmlns:a16="http://schemas.microsoft.com/office/drawing/2014/main" id="{A681C9B7-0582-4575-ADAC-EC028907D0A0}"/>
              </a:ext>
            </a:extLst>
          </p:cNvPr>
          <p:cNvSpPr>
            <a:spLocks noGrp="1"/>
          </p:cNvSpPr>
          <p:nvPr>
            <p:ph idx="1"/>
          </p:nvPr>
        </p:nvSpPr>
        <p:spPr>
          <a:xfrm>
            <a:off x="822959" y="1339631"/>
            <a:ext cx="7543801" cy="5046301"/>
          </a:xfrm>
        </p:spPr>
        <p:txBody>
          <a:bodyPr>
            <a:normAutofit fontScale="92500" lnSpcReduction="20000"/>
          </a:bodyPr>
          <a:lstStyle/>
          <a:p>
            <a:pPr lvl="1"/>
            <a:r>
              <a:rPr lang="en-US" altLang="zh-CN" dirty="0"/>
              <a:t>2016</a:t>
            </a:r>
            <a:r>
              <a:rPr lang="zh-CN" altLang="en-US" dirty="0"/>
              <a:t>年</a:t>
            </a:r>
            <a:r>
              <a:rPr lang="en-US" altLang="zh-CN" dirty="0"/>
              <a:t>10</a:t>
            </a:r>
            <a:r>
              <a:rPr lang="zh-CN" altLang="en-US" dirty="0"/>
              <a:t>月，来自美国的安全研究团队</a:t>
            </a:r>
            <a:r>
              <a:rPr lang="en-US" altLang="zh-CN" dirty="0" err="1"/>
              <a:t>Shellphish</a:t>
            </a:r>
            <a:r>
              <a:rPr lang="zh-CN" altLang="en-US" dirty="0"/>
              <a:t>在</a:t>
            </a:r>
            <a:r>
              <a:rPr lang="en-US" altLang="zh-CN" dirty="0" err="1"/>
              <a:t>GeekPwn</a:t>
            </a:r>
            <a:r>
              <a:rPr lang="zh-CN" altLang="en-US" dirty="0"/>
              <a:t>大会上展示了通过篡改</a:t>
            </a:r>
            <a:r>
              <a:rPr lang="en-US" altLang="zh-CN" dirty="0" err="1"/>
              <a:t>TrustZone</a:t>
            </a:r>
            <a:r>
              <a:rPr lang="zh-CN" altLang="en-US" dirty="0"/>
              <a:t>里的指纹验证模块，任意指纹及皮肤接触即可解锁华为</a:t>
            </a:r>
            <a:r>
              <a:rPr lang="en-US" altLang="zh-CN" dirty="0"/>
              <a:t>p9 Lite</a:t>
            </a:r>
            <a:r>
              <a:rPr lang="zh-CN" altLang="en-US" dirty="0"/>
              <a:t>手机的技术。他们利用了</a:t>
            </a:r>
            <a:r>
              <a:rPr lang="en-US" altLang="zh-CN" dirty="0"/>
              <a:t>HUAWEI P9 Lite</a:t>
            </a:r>
            <a:r>
              <a:rPr lang="zh-CN" altLang="en-US" dirty="0"/>
              <a:t>中 </a:t>
            </a:r>
            <a:r>
              <a:rPr lang="en-US" altLang="zh-CN" dirty="0" err="1"/>
              <a:t>Trsutzone</a:t>
            </a:r>
            <a:r>
              <a:rPr lang="zh-CN" altLang="en-US" dirty="0"/>
              <a:t>的漏洞，实现手机的信息泄露，并在华为信任运行环境中进行本地提权，从而获得从</a:t>
            </a:r>
            <a:r>
              <a:rPr lang="en-US" altLang="zh-CN" dirty="0"/>
              <a:t>0</a:t>
            </a:r>
            <a:r>
              <a:rPr lang="zh-CN" altLang="en-US" dirty="0"/>
              <a:t>权限到</a:t>
            </a:r>
            <a:r>
              <a:rPr lang="en-US" altLang="zh-CN" dirty="0"/>
              <a:t>root</a:t>
            </a:r>
            <a:r>
              <a:rPr lang="zh-CN" altLang="en-US" dirty="0"/>
              <a:t>到</a:t>
            </a:r>
            <a:r>
              <a:rPr lang="en-US" altLang="zh-CN" dirty="0" err="1"/>
              <a:t>Trustzone</a:t>
            </a:r>
            <a:r>
              <a:rPr lang="zh-CN" altLang="en-US" dirty="0"/>
              <a:t>的代码执行权。通过利用这些漏洞，攻击者不仅能获得安全区的敏感数据，还能直接进入支付等最高权限场景。</a:t>
            </a:r>
          </a:p>
          <a:p>
            <a:pPr lvl="1"/>
            <a:r>
              <a:rPr lang="zh-CN" altLang="en-US" dirty="0"/>
              <a:t>这个漏洞也可以被用于攻击</a:t>
            </a:r>
            <a:r>
              <a:rPr lang="en-US" altLang="zh-CN" dirty="0"/>
              <a:t>HUAWEI P9</a:t>
            </a:r>
            <a:r>
              <a:rPr lang="zh-CN" altLang="en-US" dirty="0"/>
              <a:t>系列的更早的型号（比如</a:t>
            </a:r>
            <a:r>
              <a:rPr lang="en-US" altLang="zh-CN" dirty="0"/>
              <a:t>P8 Lite</a:t>
            </a:r>
            <a:r>
              <a:rPr lang="zh-CN" altLang="en-US" dirty="0"/>
              <a:t>）。任何使用</a:t>
            </a:r>
            <a:r>
              <a:rPr lang="en-US" altLang="zh-CN" dirty="0"/>
              <a:t>HUAWEI </a:t>
            </a:r>
            <a:r>
              <a:rPr lang="en-US" altLang="zh-CN" dirty="0" err="1"/>
              <a:t>TrustZone</a:t>
            </a:r>
            <a:r>
              <a:rPr lang="zh-CN" altLang="en-US" dirty="0"/>
              <a:t>的</a:t>
            </a:r>
            <a:r>
              <a:rPr lang="en-US" altLang="zh-CN" dirty="0"/>
              <a:t>HUAWEI</a:t>
            </a:r>
            <a:r>
              <a:rPr lang="zh-CN" altLang="en-US" dirty="0"/>
              <a:t>设备很可能都受到这个漏洞的影响。指纹识别搭配</a:t>
            </a:r>
            <a:r>
              <a:rPr lang="en-US" altLang="zh-CN" dirty="0" err="1"/>
              <a:t>TrustZone</a:t>
            </a:r>
            <a:r>
              <a:rPr lang="zh-CN" altLang="en-US" dirty="0"/>
              <a:t>作为最新的手机安全技术，曾被视为手机安全的最后一道防线。但是现在黑客突破了这道防线，令</a:t>
            </a:r>
            <a:r>
              <a:rPr lang="en-US" altLang="zh-CN" dirty="0" err="1"/>
              <a:t>TrustZone</a:t>
            </a:r>
            <a:r>
              <a:rPr lang="zh-CN" altLang="en-US" dirty="0"/>
              <a:t>的分区保护形同虚设。</a:t>
            </a:r>
          </a:p>
          <a:p>
            <a:pPr lvl="1"/>
            <a:r>
              <a:rPr lang="zh-CN" altLang="en-US" dirty="0"/>
              <a:t>除了华为</a:t>
            </a:r>
            <a:r>
              <a:rPr lang="en-US" altLang="zh-CN" dirty="0"/>
              <a:t>P9lite</a:t>
            </a:r>
            <a:r>
              <a:rPr lang="zh-CN" altLang="en-US" dirty="0"/>
              <a:t>任意指纹解锁的破解，在此次</a:t>
            </a:r>
            <a:r>
              <a:rPr lang="en-US" altLang="zh-CN" dirty="0" err="1"/>
              <a:t>GeekPwn</a:t>
            </a:r>
            <a:r>
              <a:rPr lang="zh-CN" altLang="en-US" dirty="0"/>
              <a:t>白帽黑客大会上，传奇黑客</a:t>
            </a:r>
            <a:r>
              <a:rPr lang="en-US" altLang="zh-CN" dirty="0" err="1"/>
              <a:t>Geohot</a:t>
            </a:r>
            <a:r>
              <a:rPr lang="zh-CN" altLang="en-US" dirty="0"/>
              <a:t>现身讲述他从黑客转型人工智能研究的心路历程，身残志坚的小霍金“</a:t>
            </a:r>
            <a:r>
              <a:rPr lang="en-US" altLang="zh-CN" dirty="0"/>
              <a:t>Stephen Chavez “</a:t>
            </a:r>
            <a:r>
              <a:rPr lang="zh-CN" altLang="en-US" dirty="0"/>
              <a:t>现场攻破自己所乘坐的医疗轮椅。</a:t>
            </a:r>
          </a:p>
        </p:txBody>
      </p:sp>
    </p:spTree>
    <p:extLst>
      <p:ext uri="{BB962C8B-B14F-4D97-AF65-F5344CB8AC3E}">
        <p14:creationId xmlns:p14="http://schemas.microsoft.com/office/powerpoint/2010/main" val="85579746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4530AD-B3CD-4A38-9A73-3CF31AE92E87}"/>
              </a:ext>
            </a:extLst>
          </p:cNvPr>
          <p:cNvSpPr>
            <a:spLocks noGrp="1"/>
          </p:cNvSpPr>
          <p:nvPr>
            <p:ph type="title"/>
          </p:nvPr>
        </p:nvSpPr>
        <p:spPr/>
        <p:txBody>
          <a:bodyPr/>
          <a:lstStyle/>
          <a:p>
            <a:r>
              <a:rPr lang="en-US" altLang="zh-CN" dirty="0"/>
              <a:t>SCP</a:t>
            </a:r>
            <a:endParaRPr lang="zh-CN" altLang="en-US" dirty="0"/>
          </a:p>
        </p:txBody>
      </p:sp>
      <p:sp>
        <p:nvSpPr>
          <p:cNvPr id="3" name="内容占位符 2">
            <a:extLst>
              <a:ext uri="{FF2B5EF4-FFF2-40B4-BE49-F238E27FC236}">
                <a16:creationId xmlns:a16="http://schemas.microsoft.com/office/drawing/2014/main" id="{965739C8-CEF8-49C2-B741-05629B3B0096}"/>
              </a:ext>
            </a:extLst>
          </p:cNvPr>
          <p:cNvSpPr>
            <a:spLocks noGrp="1"/>
          </p:cNvSpPr>
          <p:nvPr>
            <p:ph idx="1"/>
          </p:nvPr>
        </p:nvSpPr>
        <p:spPr/>
        <p:txBody>
          <a:bodyPr/>
          <a:lstStyle/>
          <a:p>
            <a:endParaRPr lang="zh-CN" altLang="en-US" dirty="0"/>
          </a:p>
        </p:txBody>
      </p:sp>
    </p:spTree>
    <p:extLst>
      <p:ext uri="{BB962C8B-B14F-4D97-AF65-F5344CB8AC3E}">
        <p14:creationId xmlns:p14="http://schemas.microsoft.com/office/powerpoint/2010/main" val="21202080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p:txBody>
          <a:bodyPr/>
          <a:lstStyle/>
          <a:p>
            <a:r>
              <a:rPr lang="en-US" altLang="zh-CN" dirty="0"/>
              <a:t>SCP01</a:t>
            </a:r>
            <a:endParaRPr lang="zh-CN" altLang="en-US" dirty="0"/>
          </a:p>
        </p:txBody>
      </p:sp>
      <p:sp>
        <p:nvSpPr>
          <p:cNvPr id="3" name="内容占位符 2">
            <a:extLst>
              <a:ext uri="{FF2B5EF4-FFF2-40B4-BE49-F238E27FC236}">
                <a16:creationId xmlns:a16="http://schemas.microsoft.com/office/drawing/2014/main" id="{A681C9B7-0582-4575-ADAC-EC028907D0A0}"/>
              </a:ext>
            </a:extLst>
          </p:cNvPr>
          <p:cNvSpPr>
            <a:spLocks noGrp="1"/>
          </p:cNvSpPr>
          <p:nvPr>
            <p:ph idx="1"/>
          </p:nvPr>
        </p:nvSpPr>
        <p:spPr/>
        <p:txBody>
          <a:bodyPr>
            <a:normAutofit/>
          </a:bodyPr>
          <a:lstStyle/>
          <a:p>
            <a:pPr lvl="1"/>
            <a:r>
              <a:rPr lang="en-US" altLang="zh-CN" dirty="0" err="1"/>
              <a:t>Depricated</a:t>
            </a:r>
            <a:endParaRPr lang="zh-CN" altLang="en-US" dirty="0"/>
          </a:p>
        </p:txBody>
      </p:sp>
    </p:spTree>
    <p:extLst>
      <p:ext uri="{BB962C8B-B14F-4D97-AF65-F5344CB8AC3E}">
        <p14:creationId xmlns:p14="http://schemas.microsoft.com/office/powerpoint/2010/main" val="398308466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3">
            <a:extLst>
              <a:ext uri="{FF2B5EF4-FFF2-40B4-BE49-F238E27FC236}">
                <a16:creationId xmlns:a16="http://schemas.microsoft.com/office/drawing/2014/main" id="{D2FBB02C-69F8-4011-BE95-A74E72449F69}"/>
              </a:ext>
            </a:extLst>
          </p:cNvPr>
          <p:cNvPicPr>
            <a:picLocks noGrp="1" noChangeAspect="1"/>
          </p:cNvPicPr>
          <p:nvPr>
            <p:ph idx="1"/>
          </p:nvPr>
        </p:nvPicPr>
        <p:blipFill>
          <a:blip r:embed="rId2"/>
          <a:stretch>
            <a:fillRect/>
          </a:stretch>
        </p:blipFill>
        <p:spPr>
          <a:xfrm>
            <a:off x="476592" y="640080"/>
            <a:ext cx="7949516" cy="3602736"/>
          </a:xfrm>
          <a:prstGeom prst="rect">
            <a:avLst/>
          </a:prstGeom>
        </p:spPr>
      </p:pic>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a:xfrm>
            <a:off x="475499" y="4550229"/>
            <a:ext cx="8181805" cy="1057655"/>
          </a:xfrm>
        </p:spPr>
        <p:txBody>
          <a:bodyPr vert="horz" lIns="91440" tIns="45720" rIns="91440" bIns="45720" rtlCol="0" anchor="b">
            <a:normAutofit/>
          </a:bodyPr>
          <a:lstStyle/>
          <a:p>
            <a:r>
              <a:rPr lang="en-US" altLang="zh-CN" sz="5200">
                <a:solidFill>
                  <a:schemeClr val="tx1">
                    <a:lumMod val="85000"/>
                    <a:lumOff val="15000"/>
                  </a:schemeClr>
                </a:solidFill>
                <a:latin typeface="+mj-lt"/>
                <a:ea typeface="+mj-ea"/>
              </a:rPr>
              <a:t>SCP02</a:t>
            </a:r>
          </a:p>
        </p:txBody>
      </p:sp>
    </p:spTree>
    <p:extLst>
      <p:ext uri="{BB962C8B-B14F-4D97-AF65-F5344CB8AC3E}">
        <p14:creationId xmlns:p14="http://schemas.microsoft.com/office/powerpoint/2010/main" val="163143383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图片 4">
            <a:extLst>
              <a:ext uri="{FF2B5EF4-FFF2-40B4-BE49-F238E27FC236}">
                <a16:creationId xmlns:a16="http://schemas.microsoft.com/office/drawing/2014/main" id="{4161D574-86C6-4809-BB17-999B1ACCB0C8}"/>
              </a:ext>
            </a:extLst>
          </p:cNvPr>
          <p:cNvPicPr>
            <a:picLocks noGrp="1" noChangeAspect="1"/>
          </p:cNvPicPr>
          <p:nvPr>
            <p:ph idx="1"/>
          </p:nvPr>
        </p:nvPicPr>
        <p:blipFill>
          <a:blip r:embed="rId2"/>
          <a:stretch>
            <a:fillRect/>
          </a:stretch>
        </p:blipFill>
        <p:spPr>
          <a:xfrm>
            <a:off x="332889" y="338004"/>
            <a:ext cx="8478222" cy="4005396"/>
          </a:xfrm>
          <a:prstGeom prst="rect">
            <a:avLst/>
          </a:prstGeom>
        </p:spPr>
      </p:pic>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a:xfrm>
            <a:off x="475499" y="4550229"/>
            <a:ext cx="8181805" cy="1057655"/>
          </a:xfrm>
        </p:spPr>
        <p:txBody>
          <a:bodyPr vert="horz" lIns="91440" tIns="45720" rIns="91440" bIns="45720" rtlCol="0" anchor="b">
            <a:normAutofit/>
          </a:bodyPr>
          <a:lstStyle/>
          <a:p>
            <a:r>
              <a:rPr lang="en-US" altLang="zh-CN" sz="5200">
                <a:solidFill>
                  <a:schemeClr val="tx1">
                    <a:lumMod val="85000"/>
                    <a:lumOff val="15000"/>
                  </a:schemeClr>
                </a:solidFill>
                <a:latin typeface="+mj-lt"/>
                <a:ea typeface="+mj-ea"/>
              </a:rPr>
              <a:t>SCP02</a:t>
            </a:r>
          </a:p>
        </p:txBody>
      </p:sp>
    </p:spTree>
    <p:extLst>
      <p:ext uri="{BB962C8B-B14F-4D97-AF65-F5344CB8AC3E}">
        <p14:creationId xmlns:p14="http://schemas.microsoft.com/office/powerpoint/2010/main" val="304576335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 name="图片 4">
            <a:extLst>
              <a:ext uri="{FF2B5EF4-FFF2-40B4-BE49-F238E27FC236}">
                <a16:creationId xmlns:a16="http://schemas.microsoft.com/office/drawing/2014/main" id="{54CEF014-A296-4C8D-993A-49AA7DAFE82F}"/>
              </a:ext>
            </a:extLst>
          </p:cNvPr>
          <p:cNvPicPr>
            <a:picLocks noGrp="1" noChangeAspect="1"/>
          </p:cNvPicPr>
          <p:nvPr>
            <p:ph idx="1"/>
          </p:nvPr>
        </p:nvPicPr>
        <p:blipFill>
          <a:blip r:embed="rId2"/>
          <a:stretch>
            <a:fillRect/>
          </a:stretch>
        </p:blipFill>
        <p:spPr>
          <a:xfrm>
            <a:off x="54523" y="851339"/>
            <a:ext cx="8990014" cy="3558546"/>
          </a:xfrm>
          <a:prstGeom prst="rect">
            <a:avLst/>
          </a:prstGeom>
        </p:spPr>
      </p:pic>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a:xfrm>
            <a:off x="475499" y="4550229"/>
            <a:ext cx="8181805" cy="1057655"/>
          </a:xfrm>
        </p:spPr>
        <p:txBody>
          <a:bodyPr vert="horz" lIns="91440" tIns="45720" rIns="91440" bIns="45720" rtlCol="0" anchor="b">
            <a:normAutofit/>
          </a:bodyPr>
          <a:lstStyle/>
          <a:p>
            <a:r>
              <a:rPr lang="en-US" altLang="zh-CN" sz="5200">
                <a:solidFill>
                  <a:schemeClr val="tx1">
                    <a:lumMod val="85000"/>
                    <a:lumOff val="15000"/>
                  </a:schemeClr>
                </a:solidFill>
                <a:latin typeface="+mj-lt"/>
                <a:ea typeface="+mj-ea"/>
              </a:rPr>
              <a:t>SCP02</a:t>
            </a:r>
          </a:p>
        </p:txBody>
      </p:sp>
    </p:spTree>
    <p:extLst>
      <p:ext uri="{BB962C8B-B14F-4D97-AF65-F5344CB8AC3E}">
        <p14:creationId xmlns:p14="http://schemas.microsoft.com/office/powerpoint/2010/main" val="288724465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 name="图片 4">
            <a:extLst>
              <a:ext uri="{FF2B5EF4-FFF2-40B4-BE49-F238E27FC236}">
                <a16:creationId xmlns:a16="http://schemas.microsoft.com/office/drawing/2014/main" id="{DA373B5B-51EF-4960-BB87-252AEFE57A01}"/>
              </a:ext>
            </a:extLst>
          </p:cNvPr>
          <p:cNvPicPr>
            <a:picLocks noGrp="1" noChangeAspect="1"/>
          </p:cNvPicPr>
          <p:nvPr>
            <p:ph idx="1"/>
          </p:nvPr>
        </p:nvPicPr>
        <p:blipFill>
          <a:blip r:embed="rId2"/>
          <a:stretch>
            <a:fillRect/>
          </a:stretch>
        </p:blipFill>
        <p:spPr>
          <a:xfrm>
            <a:off x="515389" y="169716"/>
            <a:ext cx="8187348" cy="3052456"/>
          </a:xfrm>
          <a:prstGeom prst="rect">
            <a:avLst/>
          </a:prstGeom>
        </p:spPr>
      </p:pic>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a:xfrm>
            <a:off x="157655" y="4550229"/>
            <a:ext cx="8499649" cy="1057655"/>
          </a:xfrm>
        </p:spPr>
        <p:txBody>
          <a:bodyPr vert="horz" lIns="91440" tIns="45720" rIns="91440" bIns="45720" rtlCol="0" anchor="b">
            <a:normAutofit/>
          </a:bodyPr>
          <a:lstStyle/>
          <a:p>
            <a:r>
              <a:rPr lang="en-US" altLang="zh-CN" sz="5200" dirty="0">
                <a:solidFill>
                  <a:schemeClr val="tx1">
                    <a:lumMod val="85000"/>
                    <a:lumOff val="15000"/>
                  </a:schemeClr>
                </a:solidFill>
                <a:latin typeface="+mj-lt"/>
                <a:ea typeface="+mj-ea"/>
              </a:rPr>
              <a:t>SCP02</a:t>
            </a:r>
          </a:p>
        </p:txBody>
      </p:sp>
      <p:pic>
        <p:nvPicPr>
          <p:cNvPr id="3" name="图片 2">
            <a:extLst>
              <a:ext uri="{FF2B5EF4-FFF2-40B4-BE49-F238E27FC236}">
                <a16:creationId xmlns:a16="http://schemas.microsoft.com/office/drawing/2014/main" id="{0B66F012-AA91-4E57-8138-22601C51CFE5}"/>
              </a:ext>
            </a:extLst>
          </p:cNvPr>
          <p:cNvPicPr>
            <a:picLocks noChangeAspect="1"/>
          </p:cNvPicPr>
          <p:nvPr/>
        </p:nvPicPr>
        <p:blipFill>
          <a:blip r:embed="rId3"/>
          <a:stretch>
            <a:fillRect/>
          </a:stretch>
        </p:blipFill>
        <p:spPr>
          <a:xfrm>
            <a:off x="2490952" y="3429000"/>
            <a:ext cx="6582160" cy="2860186"/>
          </a:xfrm>
          <a:prstGeom prst="rect">
            <a:avLst/>
          </a:prstGeom>
        </p:spPr>
      </p:pic>
    </p:spTree>
    <p:extLst>
      <p:ext uri="{BB962C8B-B14F-4D97-AF65-F5344CB8AC3E}">
        <p14:creationId xmlns:p14="http://schemas.microsoft.com/office/powerpoint/2010/main" val="370337330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a:xfrm>
            <a:off x="157655" y="4550229"/>
            <a:ext cx="8499649" cy="1057655"/>
          </a:xfrm>
        </p:spPr>
        <p:txBody>
          <a:bodyPr vert="horz" lIns="91440" tIns="45720" rIns="91440" bIns="45720" rtlCol="0" anchor="b">
            <a:normAutofit/>
          </a:bodyPr>
          <a:lstStyle/>
          <a:p>
            <a:r>
              <a:rPr lang="en-US" altLang="zh-CN" sz="5200" dirty="0">
                <a:solidFill>
                  <a:schemeClr val="tx1">
                    <a:lumMod val="85000"/>
                    <a:lumOff val="15000"/>
                  </a:schemeClr>
                </a:solidFill>
                <a:latin typeface="+mj-lt"/>
                <a:ea typeface="+mj-ea"/>
              </a:rPr>
              <a:t>SCP02</a:t>
            </a:r>
          </a:p>
        </p:txBody>
      </p:sp>
      <p:pic>
        <p:nvPicPr>
          <p:cNvPr id="6" name="图片 5">
            <a:extLst>
              <a:ext uri="{FF2B5EF4-FFF2-40B4-BE49-F238E27FC236}">
                <a16:creationId xmlns:a16="http://schemas.microsoft.com/office/drawing/2014/main" id="{85A46C09-3FDC-42C2-B38F-29D7DB36C3DF}"/>
              </a:ext>
            </a:extLst>
          </p:cNvPr>
          <p:cNvPicPr>
            <a:picLocks noChangeAspect="1"/>
          </p:cNvPicPr>
          <p:nvPr/>
        </p:nvPicPr>
        <p:blipFill>
          <a:blip r:embed="rId2"/>
          <a:stretch>
            <a:fillRect/>
          </a:stretch>
        </p:blipFill>
        <p:spPr>
          <a:xfrm>
            <a:off x="0" y="58707"/>
            <a:ext cx="9144000" cy="3370293"/>
          </a:xfrm>
          <a:prstGeom prst="rect">
            <a:avLst/>
          </a:prstGeom>
        </p:spPr>
      </p:pic>
      <p:pic>
        <p:nvPicPr>
          <p:cNvPr id="7" name="图片 6">
            <a:extLst>
              <a:ext uri="{FF2B5EF4-FFF2-40B4-BE49-F238E27FC236}">
                <a16:creationId xmlns:a16="http://schemas.microsoft.com/office/drawing/2014/main" id="{99B01CBC-7571-4D8B-8C5E-4B8E69ED5359}"/>
              </a:ext>
            </a:extLst>
          </p:cNvPr>
          <p:cNvPicPr>
            <a:picLocks noChangeAspect="1"/>
          </p:cNvPicPr>
          <p:nvPr/>
        </p:nvPicPr>
        <p:blipFill>
          <a:blip r:embed="rId3"/>
          <a:stretch>
            <a:fillRect/>
          </a:stretch>
        </p:blipFill>
        <p:spPr>
          <a:xfrm>
            <a:off x="2219661" y="3782986"/>
            <a:ext cx="6693376" cy="2530735"/>
          </a:xfrm>
          <a:prstGeom prst="rect">
            <a:avLst/>
          </a:prstGeom>
        </p:spPr>
      </p:pic>
    </p:spTree>
    <p:extLst>
      <p:ext uri="{BB962C8B-B14F-4D97-AF65-F5344CB8AC3E}">
        <p14:creationId xmlns:p14="http://schemas.microsoft.com/office/powerpoint/2010/main" val="192522388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a:xfrm>
            <a:off x="594360" y="286605"/>
            <a:ext cx="8010144" cy="986020"/>
          </a:xfrm>
        </p:spPr>
        <p:txBody>
          <a:bodyPr>
            <a:noAutofit/>
          </a:bodyPr>
          <a:lstStyle/>
          <a:p>
            <a:r>
              <a:rPr lang="en-US" altLang="zh-CN" sz="3600" dirty="0"/>
              <a:t>SCP03</a:t>
            </a:r>
            <a:r>
              <a:rPr lang="zh-CN" altLang="en-US" sz="3600" dirty="0"/>
              <a:t>（</a:t>
            </a:r>
            <a:r>
              <a:rPr lang="pl-PL" altLang="zh-CN" sz="3600" dirty="0"/>
              <a:t>GPC_2.2_D_SCP03_v1.1.1</a:t>
            </a:r>
            <a:r>
              <a:rPr lang="zh-CN" altLang="en-US" sz="3600" dirty="0"/>
              <a:t>）</a:t>
            </a:r>
          </a:p>
        </p:txBody>
      </p:sp>
      <p:sp>
        <p:nvSpPr>
          <p:cNvPr id="3" name="内容占位符 2">
            <a:extLst>
              <a:ext uri="{FF2B5EF4-FFF2-40B4-BE49-F238E27FC236}">
                <a16:creationId xmlns:a16="http://schemas.microsoft.com/office/drawing/2014/main" id="{A681C9B7-0582-4575-ADAC-EC028907D0A0}"/>
              </a:ext>
            </a:extLst>
          </p:cNvPr>
          <p:cNvSpPr>
            <a:spLocks noGrp="1"/>
          </p:cNvSpPr>
          <p:nvPr>
            <p:ph idx="1"/>
          </p:nvPr>
        </p:nvSpPr>
        <p:spPr>
          <a:xfrm>
            <a:off x="822959" y="1339631"/>
            <a:ext cx="7543801" cy="2609179"/>
          </a:xfrm>
        </p:spPr>
        <p:txBody>
          <a:bodyPr>
            <a:normAutofit fontScale="77500" lnSpcReduction="20000"/>
          </a:bodyPr>
          <a:lstStyle/>
          <a:p>
            <a:pPr lvl="1"/>
            <a:r>
              <a:rPr lang="zh-CN" altLang="en-US" dirty="0"/>
              <a:t>算法</a:t>
            </a:r>
            <a:r>
              <a:rPr lang="en-US" altLang="zh-CN" dirty="0"/>
              <a:t>;</a:t>
            </a:r>
          </a:p>
          <a:p>
            <a:pPr lvl="2"/>
            <a:r>
              <a:rPr lang="en-US" altLang="zh-CN" dirty="0"/>
              <a:t>[FIPS 197] (AES-128)</a:t>
            </a:r>
          </a:p>
          <a:p>
            <a:pPr lvl="2"/>
            <a:r>
              <a:rPr lang="en-US" altLang="zh-CN" dirty="0"/>
              <a:t>[FIPS 140-2](</a:t>
            </a:r>
            <a:r>
              <a:rPr lang="en-US" altLang="zh-CN" dirty="0" err="1"/>
              <a:t>MACing</a:t>
            </a:r>
            <a:r>
              <a:rPr lang="en-US" altLang="zh-CN" dirty="0"/>
              <a:t>), [</a:t>
            </a:r>
            <a:r>
              <a:rPr lang="en-US" altLang="zh-CN" dirty="0" err="1"/>
              <a:t>Nist</a:t>
            </a:r>
            <a:r>
              <a:rPr lang="en-US" altLang="zh-CN" dirty="0"/>
              <a:t> 800-38A](CBC, padding), </a:t>
            </a:r>
          </a:p>
          <a:p>
            <a:pPr lvl="2"/>
            <a:r>
              <a:rPr lang="en-US" altLang="zh-CN" dirty="0"/>
              <a:t>[</a:t>
            </a:r>
            <a:r>
              <a:rPr lang="pl-PL" altLang="zh-CN" dirty="0"/>
              <a:t>GPC_2.2_D_SCP03_v1.1.1</a:t>
            </a:r>
            <a:r>
              <a:rPr lang="en-US" altLang="zh-CN" dirty="0"/>
              <a:t>](ICV)</a:t>
            </a:r>
            <a:endParaRPr lang="pl-PL" altLang="zh-CN" dirty="0"/>
          </a:p>
          <a:p>
            <a:pPr lvl="2"/>
            <a:r>
              <a:rPr lang="zh-CN" altLang="en-US" dirty="0"/>
              <a:t>数据导出</a:t>
            </a:r>
            <a:r>
              <a:rPr lang="en-US" altLang="zh-CN" dirty="0"/>
              <a:t>KDF</a:t>
            </a:r>
            <a:r>
              <a:rPr lang="zh-CN" altLang="en-US" dirty="0"/>
              <a:t>使用</a:t>
            </a:r>
            <a:r>
              <a:rPr lang="en-US" altLang="zh-CN" dirty="0"/>
              <a:t>NIST SP 800-108 [NIST 800-108]</a:t>
            </a:r>
            <a:r>
              <a:rPr lang="zh-CN" altLang="en-US" dirty="0"/>
              <a:t>中定义的计数器模式</a:t>
            </a:r>
            <a:r>
              <a:rPr lang="en-US" altLang="zh-CN" dirty="0"/>
              <a:t>. </a:t>
            </a:r>
          </a:p>
          <a:p>
            <a:pPr lvl="2"/>
            <a:r>
              <a:rPr lang="en-US" altLang="zh-CN" dirty="0"/>
              <a:t>KDF</a:t>
            </a:r>
            <a:r>
              <a:rPr lang="zh-CN" altLang="en-US" dirty="0"/>
              <a:t>中的</a:t>
            </a:r>
            <a:r>
              <a:rPr lang="en-US" altLang="zh-CN" dirty="0"/>
              <a:t>PRF [NIST 800-38B]</a:t>
            </a:r>
            <a:r>
              <a:rPr lang="zh-CN" altLang="en-US" dirty="0"/>
              <a:t>中定义的</a:t>
            </a:r>
            <a:r>
              <a:rPr lang="en-US" altLang="zh-CN" dirty="0"/>
              <a:t>CMAC</a:t>
            </a:r>
            <a:r>
              <a:rPr lang="zh-CN" altLang="en-US" dirty="0"/>
              <a:t>方式</a:t>
            </a:r>
            <a:r>
              <a:rPr lang="en-US" altLang="zh-CN" dirty="0"/>
              <a:t>, 16 </a:t>
            </a:r>
            <a:r>
              <a:rPr lang="zh-CN" altLang="en-US" dirty="0"/>
              <a:t>字节输出</a:t>
            </a:r>
            <a:r>
              <a:rPr lang="en-US" altLang="zh-CN" dirty="0"/>
              <a:t>.</a:t>
            </a:r>
          </a:p>
          <a:p>
            <a:pPr lvl="2"/>
            <a:r>
              <a:rPr lang="zh-CN" altLang="en-US" dirty="0"/>
              <a:t>固定输入数是：</a:t>
            </a:r>
            <a:r>
              <a:rPr lang="en-US" altLang="zh-CN" dirty="0"/>
              <a:t>11</a:t>
            </a:r>
            <a:r>
              <a:rPr lang="zh-CN" altLang="en-US" dirty="0"/>
              <a:t>字节</a:t>
            </a:r>
            <a:r>
              <a:rPr lang="en-US" altLang="zh-CN" dirty="0"/>
              <a:t>00</a:t>
            </a:r>
            <a:r>
              <a:rPr lang="zh-CN" altLang="en-US" dirty="0"/>
              <a:t>，</a:t>
            </a:r>
            <a:r>
              <a:rPr lang="en-US" altLang="zh-CN" dirty="0"/>
              <a:t>1</a:t>
            </a:r>
            <a:r>
              <a:rPr lang="zh-CN" altLang="en-US" dirty="0"/>
              <a:t>字节导出常数，</a:t>
            </a:r>
            <a:r>
              <a:rPr lang="en-US" altLang="zh-CN" dirty="0"/>
              <a:t>1</a:t>
            </a:r>
            <a:r>
              <a:rPr lang="zh-CN" altLang="en-US" dirty="0"/>
              <a:t>字节分隔指示</a:t>
            </a:r>
            <a:r>
              <a:rPr lang="en-US" altLang="zh-CN" dirty="0"/>
              <a:t>00</a:t>
            </a:r>
            <a:r>
              <a:rPr lang="zh-CN" altLang="en-US" dirty="0"/>
              <a:t>，</a:t>
            </a:r>
            <a:r>
              <a:rPr lang="en-US" altLang="zh-CN" dirty="0"/>
              <a:t>2</a:t>
            </a:r>
            <a:r>
              <a:rPr lang="zh-CN" altLang="en-US" dirty="0"/>
              <a:t>字节导出数据长度</a:t>
            </a:r>
            <a:r>
              <a:rPr lang="en-US" altLang="zh-CN" dirty="0"/>
              <a:t>L</a:t>
            </a:r>
            <a:r>
              <a:rPr lang="zh-CN" altLang="en-US" dirty="0"/>
              <a:t>（按位），</a:t>
            </a:r>
            <a:r>
              <a:rPr lang="en-US" altLang="zh-CN" dirty="0"/>
              <a:t>1</a:t>
            </a:r>
            <a:r>
              <a:rPr lang="zh-CN" altLang="en-US" dirty="0"/>
              <a:t>字节计数器</a:t>
            </a:r>
            <a:endParaRPr lang="en-US" altLang="zh-CN" dirty="0"/>
          </a:p>
        </p:txBody>
      </p:sp>
      <p:pic>
        <p:nvPicPr>
          <p:cNvPr id="4" name="图片 3">
            <a:extLst>
              <a:ext uri="{FF2B5EF4-FFF2-40B4-BE49-F238E27FC236}">
                <a16:creationId xmlns:a16="http://schemas.microsoft.com/office/drawing/2014/main" id="{263B6673-6605-4AEF-8F23-992E60DEFB7C}"/>
              </a:ext>
            </a:extLst>
          </p:cNvPr>
          <p:cNvPicPr>
            <a:picLocks noChangeAspect="1"/>
          </p:cNvPicPr>
          <p:nvPr/>
        </p:nvPicPr>
        <p:blipFill>
          <a:blip r:embed="rId2"/>
          <a:stretch>
            <a:fillRect/>
          </a:stretch>
        </p:blipFill>
        <p:spPr>
          <a:xfrm>
            <a:off x="1875726" y="4088142"/>
            <a:ext cx="5635751" cy="2483253"/>
          </a:xfrm>
          <a:prstGeom prst="rect">
            <a:avLst/>
          </a:prstGeom>
        </p:spPr>
      </p:pic>
    </p:spTree>
    <p:extLst>
      <p:ext uri="{BB962C8B-B14F-4D97-AF65-F5344CB8AC3E}">
        <p14:creationId xmlns:p14="http://schemas.microsoft.com/office/powerpoint/2010/main" val="117023564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a:xfrm>
            <a:off x="594360" y="286605"/>
            <a:ext cx="8010144" cy="986020"/>
          </a:xfrm>
        </p:spPr>
        <p:txBody>
          <a:bodyPr>
            <a:noAutofit/>
          </a:bodyPr>
          <a:lstStyle/>
          <a:p>
            <a:r>
              <a:rPr lang="en-US" altLang="zh-CN" sz="3600" dirty="0"/>
              <a:t>SCP03</a:t>
            </a:r>
            <a:endParaRPr lang="zh-CN" altLang="en-US" sz="3600" dirty="0"/>
          </a:p>
        </p:txBody>
      </p:sp>
      <p:sp>
        <p:nvSpPr>
          <p:cNvPr id="3" name="内容占位符 2">
            <a:extLst>
              <a:ext uri="{FF2B5EF4-FFF2-40B4-BE49-F238E27FC236}">
                <a16:creationId xmlns:a16="http://schemas.microsoft.com/office/drawing/2014/main" id="{A681C9B7-0582-4575-ADAC-EC028907D0A0}"/>
              </a:ext>
            </a:extLst>
          </p:cNvPr>
          <p:cNvSpPr>
            <a:spLocks noGrp="1"/>
          </p:cNvSpPr>
          <p:nvPr>
            <p:ph idx="1"/>
          </p:nvPr>
        </p:nvSpPr>
        <p:spPr/>
        <p:txBody>
          <a:bodyPr>
            <a:normAutofit/>
          </a:bodyPr>
          <a:lstStyle/>
          <a:p>
            <a:pPr lvl="1"/>
            <a:r>
              <a:rPr lang="en-US" altLang="zh-CN" dirty="0"/>
              <a:t>SCP03</a:t>
            </a:r>
            <a:r>
              <a:rPr lang="zh-CN" altLang="en-US" dirty="0"/>
              <a:t>的三种安全级别</a:t>
            </a:r>
            <a:endParaRPr lang="en-US" altLang="zh-CN" dirty="0"/>
          </a:p>
          <a:p>
            <a:pPr lvl="2"/>
            <a:r>
              <a:rPr lang="en-US" altLang="zh-CN" dirty="0"/>
              <a:t>• Mutual authentication</a:t>
            </a:r>
          </a:p>
          <a:p>
            <a:pPr lvl="2"/>
            <a:r>
              <a:rPr lang="en-US" altLang="zh-CN" dirty="0"/>
              <a:t>• Integrity and data origin authentication</a:t>
            </a:r>
          </a:p>
          <a:p>
            <a:pPr lvl="2"/>
            <a:r>
              <a:rPr lang="en-US" altLang="zh-CN" dirty="0"/>
              <a:t>• Confidentiality</a:t>
            </a:r>
          </a:p>
          <a:p>
            <a:pPr lvl="1"/>
            <a:r>
              <a:rPr lang="en-US" altLang="zh-CN" dirty="0" err="1"/>
              <a:t>i</a:t>
            </a:r>
            <a:r>
              <a:rPr lang="zh-CN" altLang="en-US" dirty="0"/>
              <a:t>参定义如下：</a:t>
            </a:r>
            <a:endParaRPr lang="en-US" altLang="zh-CN" dirty="0"/>
          </a:p>
        </p:txBody>
      </p:sp>
      <p:pic>
        <p:nvPicPr>
          <p:cNvPr id="4" name="图片 3">
            <a:extLst>
              <a:ext uri="{FF2B5EF4-FFF2-40B4-BE49-F238E27FC236}">
                <a16:creationId xmlns:a16="http://schemas.microsoft.com/office/drawing/2014/main" id="{D6044166-9D69-4BFD-AAEE-F6A664084BD8}"/>
              </a:ext>
            </a:extLst>
          </p:cNvPr>
          <p:cNvPicPr>
            <a:picLocks noChangeAspect="1"/>
          </p:cNvPicPr>
          <p:nvPr/>
        </p:nvPicPr>
        <p:blipFill>
          <a:blip r:embed="rId2"/>
          <a:stretch>
            <a:fillRect/>
          </a:stretch>
        </p:blipFill>
        <p:spPr>
          <a:xfrm>
            <a:off x="0" y="3827418"/>
            <a:ext cx="9144000" cy="2907164"/>
          </a:xfrm>
          <a:prstGeom prst="rect">
            <a:avLst/>
          </a:prstGeom>
        </p:spPr>
      </p:pic>
    </p:spTree>
    <p:extLst>
      <p:ext uri="{BB962C8B-B14F-4D97-AF65-F5344CB8AC3E}">
        <p14:creationId xmlns:p14="http://schemas.microsoft.com/office/powerpoint/2010/main" val="29090427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p:txBody>
          <a:bodyPr>
            <a:normAutofit fontScale="90000"/>
          </a:bodyPr>
          <a:lstStyle/>
          <a:p>
            <a:r>
              <a:rPr lang="zh-CN" altLang="en-US" dirty="0"/>
              <a:t>嵌入式操作系统的安全关注点</a:t>
            </a:r>
          </a:p>
        </p:txBody>
      </p:sp>
      <p:sp>
        <p:nvSpPr>
          <p:cNvPr id="3" name="内容占位符 2">
            <a:extLst>
              <a:ext uri="{FF2B5EF4-FFF2-40B4-BE49-F238E27FC236}">
                <a16:creationId xmlns:a16="http://schemas.microsoft.com/office/drawing/2014/main" id="{A681C9B7-0582-4575-ADAC-EC028907D0A0}"/>
              </a:ext>
            </a:extLst>
          </p:cNvPr>
          <p:cNvSpPr>
            <a:spLocks noGrp="1"/>
          </p:cNvSpPr>
          <p:nvPr>
            <p:ph idx="1"/>
          </p:nvPr>
        </p:nvSpPr>
        <p:spPr>
          <a:xfrm>
            <a:off x="466120" y="1451143"/>
            <a:ext cx="7543801" cy="4886711"/>
          </a:xfrm>
        </p:spPr>
        <p:txBody>
          <a:bodyPr>
            <a:normAutofit fontScale="92500" lnSpcReduction="20000"/>
          </a:bodyPr>
          <a:lstStyle/>
          <a:p>
            <a:pPr lvl="1"/>
            <a:r>
              <a:rPr lang="en-US" altLang="zh-CN" dirty="0"/>
              <a:t>1 </a:t>
            </a:r>
            <a:r>
              <a:rPr lang="zh-CN" altLang="en-US" dirty="0"/>
              <a:t>安全审计</a:t>
            </a:r>
          </a:p>
          <a:p>
            <a:pPr lvl="1"/>
            <a:r>
              <a:rPr lang="en-US" altLang="zh-CN" dirty="0"/>
              <a:t>2 </a:t>
            </a:r>
            <a:r>
              <a:rPr lang="zh-CN" altLang="en-US" dirty="0"/>
              <a:t>数据空间暴力破解</a:t>
            </a:r>
          </a:p>
          <a:p>
            <a:pPr lvl="1"/>
            <a:r>
              <a:rPr lang="en-US" altLang="zh-CN" dirty="0"/>
              <a:t>3 </a:t>
            </a:r>
            <a:r>
              <a:rPr lang="zh-CN" altLang="en-US" dirty="0"/>
              <a:t>密钥功能</a:t>
            </a:r>
          </a:p>
          <a:p>
            <a:pPr lvl="1"/>
            <a:r>
              <a:rPr lang="en-US" altLang="zh-CN" dirty="0"/>
              <a:t>4 </a:t>
            </a:r>
            <a:r>
              <a:rPr lang="zh-CN" altLang="en-US" dirty="0"/>
              <a:t>数据传输保护</a:t>
            </a:r>
          </a:p>
          <a:p>
            <a:pPr lvl="1"/>
            <a:r>
              <a:rPr lang="en-US" altLang="zh-CN" dirty="0"/>
              <a:t>5 </a:t>
            </a:r>
            <a:r>
              <a:rPr lang="zh-CN" altLang="en-US" dirty="0"/>
              <a:t>数据访问控制</a:t>
            </a:r>
          </a:p>
          <a:p>
            <a:pPr lvl="1"/>
            <a:r>
              <a:rPr lang="en-US" altLang="zh-CN" dirty="0"/>
              <a:t>6 </a:t>
            </a:r>
            <a:r>
              <a:rPr lang="zh-CN" altLang="en-US" dirty="0"/>
              <a:t>环境压力</a:t>
            </a:r>
          </a:p>
          <a:p>
            <a:pPr lvl="1"/>
            <a:r>
              <a:rPr lang="en-US" altLang="zh-CN" dirty="0"/>
              <a:t>7 </a:t>
            </a:r>
            <a:r>
              <a:rPr lang="zh-CN" altLang="en-US" dirty="0"/>
              <a:t>文件结构控制</a:t>
            </a:r>
          </a:p>
          <a:p>
            <a:pPr lvl="1"/>
            <a:r>
              <a:rPr lang="en-US" altLang="zh-CN" dirty="0"/>
              <a:t>8 </a:t>
            </a:r>
            <a:r>
              <a:rPr lang="zh-CN" altLang="en-US" dirty="0"/>
              <a:t>错误注入</a:t>
            </a:r>
          </a:p>
          <a:p>
            <a:pPr lvl="1"/>
            <a:r>
              <a:rPr lang="en-US" altLang="zh-CN" dirty="0"/>
              <a:t>9 </a:t>
            </a:r>
            <a:r>
              <a:rPr lang="zh-CN" altLang="en-US" dirty="0"/>
              <a:t>信息泄露</a:t>
            </a:r>
          </a:p>
          <a:p>
            <a:pPr lvl="1"/>
            <a:r>
              <a:rPr lang="en-US" altLang="zh-CN" dirty="0"/>
              <a:t>10 </a:t>
            </a:r>
            <a:r>
              <a:rPr lang="zh-CN" altLang="en-US" dirty="0"/>
              <a:t>嵌入式软件</a:t>
            </a:r>
            <a:r>
              <a:rPr lang="en-US" altLang="zh-CN" dirty="0"/>
              <a:t>ID</a:t>
            </a:r>
          </a:p>
          <a:p>
            <a:pPr lvl="1"/>
            <a:endParaRPr lang="zh-CN" altLang="en-US" dirty="0"/>
          </a:p>
        </p:txBody>
      </p:sp>
      <p:sp>
        <p:nvSpPr>
          <p:cNvPr id="4" name="内容占位符 2">
            <a:extLst>
              <a:ext uri="{FF2B5EF4-FFF2-40B4-BE49-F238E27FC236}">
                <a16:creationId xmlns:a16="http://schemas.microsoft.com/office/drawing/2014/main" id="{A12680BF-F72C-49E1-A3A0-89BBF60B7C57}"/>
              </a:ext>
            </a:extLst>
          </p:cNvPr>
          <p:cNvSpPr txBox="1">
            <a:spLocks/>
          </p:cNvSpPr>
          <p:nvPr/>
        </p:nvSpPr>
        <p:spPr>
          <a:xfrm>
            <a:off x="3918395" y="1588921"/>
            <a:ext cx="7543801" cy="4886711"/>
          </a:xfrm>
          <a:prstGeom prst="rect">
            <a:avLst/>
          </a:prstGeom>
        </p:spPr>
        <p:txBody>
          <a:bodyPr vert="horz" lIns="0" tIns="45720" rIns="0" bIns="45720" rtlCol="0">
            <a:normAutofit/>
          </a:bodyPr>
          <a:lstStyle>
            <a:lvl1pPr marL="91440" indent="-91440" algn="l" defTabSz="914400" rtl="0" eaLnBrk="1" latinLnBrk="0" hangingPunct="1">
              <a:lnSpc>
                <a:spcPct val="150000"/>
              </a:lnSpc>
              <a:spcBef>
                <a:spcPts val="6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黑体" panose="02010609060101010101" pitchFamily="49" charset="-122"/>
                <a:ea typeface="黑体" panose="02010609060101010101" pitchFamily="49" charset="-122"/>
                <a:cs typeface="+mn-cs"/>
              </a:defRPr>
            </a:lvl1pPr>
            <a:lvl2pPr marL="384048" indent="-182880" algn="l" defTabSz="914400" rtl="0" eaLnBrk="1" latinLnBrk="0" hangingPunct="1">
              <a:lnSpc>
                <a:spcPct val="150000"/>
              </a:lnSpc>
              <a:spcBef>
                <a:spcPts val="600"/>
              </a:spcBef>
              <a:spcAft>
                <a:spcPts val="400"/>
              </a:spcAft>
              <a:buClr>
                <a:schemeClr val="accent1"/>
              </a:buClr>
              <a:buFont typeface="Calibri" pitchFamily="34" charset="0"/>
              <a:buChar char="◦"/>
              <a:defRPr sz="1800" kern="1200">
                <a:solidFill>
                  <a:schemeClr val="tx1">
                    <a:lumMod val="75000"/>
                    <a:lumOff val="25000"/>
                  </a:schemeClr>
                </a:solidFill>
                <a:latin typeface="幼圆" panose="02010509060101010101" pitchFamily="49" charset="-122"/>
                <a:ea typeface="幼圆" panose="02010509060101010101" pitchFamily="49" charset="-122"/>
                <a:cs typeface="+mn-cs"/>
              </a:defRPr>
            </a:lvl2pPr>
            <a:lvl3pPr marL="566928" indent="-182880" algn="l" defTabSz="914400" rtl="0" eaLnBrk="1" latinLnBrk="0" hangingPunct="1">
              <a:lnSpc>
                <a:spcPct val="150000"/>
              </a:lnSpc>
              <a:spcBef>
                <a:spcPts val="600"/>
              </a:spcBef>
              <a:spcAft>
                <a:spcPts val="400"/>
              </a:spcAft>
              <a:buClr>
                <a:schemeClr val="accent1"/>
              </a:buClr>
              <a:buFont typeface="Calibri" pitchFamily="34" charset="0"/>
              <a:buChar char="◦"/>
              <a:defRPr sz="1400" kern="1200">
                <a:solidFill>
                  <a:schemeClr val="tx1">
                    <a:lumMod val="75000"/>
                    <a:lumOff val="25000"/>
                  </a:schemeClr>
                </a:solidFill>
                <a:latin typeface="楷体" panose="02010609060101010101" pitchFamily="49" charset="-122"/>
                <a:ea typeface="楷体" panose="02010609060101010101" pitchFamily="49" charset="-122"/>
                <a:cs typeface="+mn-cs"/>
              </a:defRPr>
            </a:lvl3pPr>
            <a:lvl4pPr marL="749808" indent="-182880" algn="l" defTabSz="914400" rtl="0" eaLnBrk="1" latinLnBrk="0" hangingPunct="1">
              <a:lnSpc>
                <a:spcPct val="150000"/>
              </a:lnSpc>
              <a:spcBef>
                <a:spcPts val="600"/>
              </a:spcBef>
              <a:spcAft>
                <a:spcPts val="400"/>
              </a:spcAft>
              <a:buClr>
                <a:schemeClr val="accent1"/>
              </a:buClr>
              <a:buFont typeface="Calibri" pitchFamily="34" charset="0"/>
              <a:buChar char="◦"/>
              <a:defRPr sz="1400" kern="1200">
                <a:solidFill>
                  <a:schemeClr val="tx1">
                    <a:lumMod val="75000"/>
                    <a:lumOff val="25000"/>
                  </a:schemeClr>
                </a:solidFill>
                <a:latin typeface="楷体" panose="02010609060101010101" pitchFamily="49" charset="-122"/>
                <a:ea typeface="楷体" panose="02010609060101010101" pitchFamily="49" charset="-122"/>
                <a:cs typeface="+mn-cs"/>
              </a:defRPr>
            </a:lvl4pPr>
            <a:lvl5pPr marL="932688" indent="-182880" algn="l" defTabSz="914400" rtl="0" eaLnBrk="1" latinLnBrk="0" hangingPunct="1">
              <a:lnSpc>
                <a:spcPct val="150000"/>
              </a:lnSpc>
              <a:spcBef>
                <a:spcPts val="600"/>
              </a:spcBef>
              <a:spcAft>
                <a:spcPts val="400"/>
              </a:spcAft>
              <a:buClr>
                <a:schemeClr val="accent1"/>
              </a:buClr>
              <a:buFont typeface="Calibri" pitchFamily="34" charset="0"/>
              <a:buChar char="◦"/>
              <a:defRPr sz="1400" kern="1200">
                <a:solidFill>
                  <a:schemeClr val="tx1">
                    <a:lumMod val="75000"/>
                    <a:lumOff val="25000"/>
                  </a:schemeClr>
                </a:solidFill>
                <a:latin typeface="楷体" panose="02010609060101010101" pitchFamily="49" charset="-122"/>
                <a:ea typeface="楷体" panose="02010609060101010101" pitchFamily="49" charset="-122"/>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lvl="1"/>
            <a:r>
              <a:rPr lang="en-US" altLang="zh-CN" dirty="0"/>
              <a:t>11 </a:t>
            </a:r>
            <a:r>
              <a:rPr lang="zh-CN" altLang="en-US" dirty="0"/>
              <a:t>初始状态</a:t>
            </a:r>
          </a:p>
          <a:p>
            <a:pPr lvl="1"/>
            <a:r>
              <a:rPr lang="en-US" altLang="zh-CN" dirty="0"/>
              <a:t>12 </a:t>
            </a:r>
            <a:r>
              <a:rPr lang="zh-CN" altLang="en-US" dirty="0"/>
              <a:t>生命周期功能</a:t>
            </a:r>
          </a:p>
          <a:p>
            <a:pPr lvl="1"/>
            <a:r>
              <a:rPr lang="en-US" altLang="zh-CN" dirty="0"/>
              <a:t>13 </a:t>
            </a:r>
            <a:r>
              <a:rPr lang="zh-CN" altLang="en-US" dirty="0"/>
              <a:t>逻辑保护</a:t>
            </a:r>
          </a:p>
          <a:p>
            <a:pPr lvl="1"/>
            <a:r>
              <a:rPr lang="en-US" altLang="zh-CN" dirty="0"/>
              <a:t>14 </a:t>
            </a:r>
            <a:r>
              <a:rPr lang="zh-CN" altLang="en-US" dirty="0"/>
              <a:t>多应用</a:t>
            </a:r>
          </a:p>
          <a:p>
            <a:pPr lvl="1"/>
            <a:r>
              <a:rPr lang="en-US" altLang="zh-CN" dirty="0"/>
              <a:t>15 </a:t>
            </a:r>
            <a:r>
              <a:rPr lang="zh-CN" altLang="en-US" dirty="0"/>
              <a:t>物理防护</a:t>
            </a:r>
          </a:p>
          <a:p>
            <a:pPr lvl="1"/>
            <a:r>
              <a:rPr lang="en-US" altLang="zh-CN" dirty="0"/>
              <a:t>16 </a:t>
            </a:r>
            <a:r>
              <a:rPr lang="zh-CN" altLang="en-US" dirty="0"/>
              <a:t>重放</a:t>
            </a:r>
          </a:p>
          <a:p>
            <a:pPr lvl="1"/>
            <a:r>
              <a:rPr lang="en-US" altLang="zh-CN" dirty="0"/>
              <a:t>17 </a:t>
            </a:r>
            <a:r>
              <a:rPr lang="zh-CN" altLang="en-US" dirty="0"/>
              <a:t>安全通讯</a:t>
            </a:r>
          </a:p>
          <a:p>
            <a:pPr lvl="1"/>
            <a:r>
              <a:rPr lang="en-US" altLang="zh-CN" dirty="0"/>
              <a:t>18 </a:t>
            </a:r>
            <a:r>
              <a:rPr lang="zh-CN" altLang="en-US" dirty="0"/>
              <a:t>启动序列</a:t>
            </a:r>
          </a:p>
          <a:p>
            <a:pPr lvl="1"/>
            <a:r>
              <a:rPr lang="en-US" altLang="zh-CN" dirty="0"/>
              <a:t>19 </a:t>
            </a:r>
            <a:r>
              <a:rPr lang="zh-CN" altLang="en-US" dirty="0"/>
              <a:t>多次重复操作</a:t>
            </a:r>
          </a:p>
        </p:txBody>
      </p:sp>
    </p:spTree>
    <p:extLst>
      <p:ext uri="{BB962C8B-B14F-4D97-AF65-F5344CB8AC3E}">
        <p14:creationId xmlns:p14="http://schemas.microsoft.com/office/powerpoint/2010/main" val="351069470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a:xfrm>
            <a:off x="594360" y="286605"/>
            <a:ext cx="8010144" cy="986020"/>
          </a:xfrm>
        </p:spPr>
        <p:txBody>
          <a:bodyPr>
            <a:noAutofit/>
          </a:bodyPr>
          <a:lstStyle/>
          <a:p>
            <a:r>
              <a:rPr lang="en-US" altLang="zh-CN" sz="3600" dirty="0"/>
              <a:t>SCP03</a:t>
            </a:r>
            <a:endParaRPr lang="zh-CN" altLang="en-US" sz="3600" dirty="0"/>
          </a:p>
        </p:txBody>
      </p:sp>
      <p:sp>
        <p:nvSpPr>
          <p:cNvPr id="3" name="内容占位符 2">
            <a:extLst>
              <a:ext uri="{FF2B5EF4-FFF2-40B4-BE49-F238E27FC236}">
                <a16:creationId xmlns:a16="http://schemas.microsoft.com/office/drawing/2014/main" id="{A681C9B7-0582-4575-ADAC-EC028907D0A0}"/>
              </a:ext>
            </a:extLst>
          </p:cNvPr>
          <p:cNvSpPr>
            <a:spLocks noGrp="1"/>
          </p:cNvSpPr>
          <p:nvPr>
            <p:ph idx="1"/>
          </p:nvPr>
        </p:nvSpPr>
        <p:spPr/>
        <p:txBody>
          <a:bodyPr>
            <a:normAutofit fontScale="77500" lnSpcReduction="20000"/>
          </a:bodyPr>
          <a:lstStyle/>
          <a:p>
            <a:pPr lvl="1"/>
            <a:r>
              <a:rPr lang="en-US" altLang="zh-CN" dirty="0"/>
              <a:t> case </a:t>
            </a:r>
            <a:r>
              <a:rPr lang="en-US" altLang="zh-CN" dirty="0" err="1"/>
              <a:t>OP_OPSystem_GetSecurityDomain_NM</a:t>
            </a:r>
            <a:r>
              <a:rPr lang="en-US" altLang="zh-CN" dirty="0"/>
              <a:t>:</a:t>
            </a:r>
          </a:p>
          <a:p>
            <a:pPr lvl="1"/>
            <a:r>
              <a:rPr lang="en-US" altLang="zh-CN" dirty="0"/>
              <a:t>        return </a:t>
            </a:r>
            <a:r>
              <a:rPr lang="en-US" altLang="zh-CN" dirty="0" err="1"/>
              <a:t>OP_OPSystem_GetSecurityDomain</a:t>
            </a:r>
            <a:r>
              <a:rPr lang="en-US" altLang="zh-CN" dirty="0"/>
              <a:t>();</a:t>
            </a:r>
          </a:p>
          <a:p>
            <a:pPr lvl="1"/>
            <a:r>
              <a:rPr lang="en-US" altLang="zh-CN" dirty="0"/>
              <a:t>    case </a:t>
            </a:r>
            <a:r>
              <a:rPr lang="en-US" altLang="zh-CN" dirty="0" err="1"/>
              <a:t>OP_OPSystem_CloseSecureChannel_NM</a:t>
            </a:r>
            <a:r>
              <a:rPr lang="en-US" altLang="zh-CN" dirty="0"/>
              <a:t>:</a:t>
            </a:r>
          </a:p>
          <a:p>
            <a:pPr lvl="1"/>
            <a:r>
              <a:rPr lang="en-US" altLang="zh-CN" dirty="0"/>
              <a:t>        return </a:t>
            </a:r>
            <a:r>
              <a:rPr lang="en-US" altLang="zh-CN" dirty="0" err="1"/>
              <a:t>OP_OPSystem_CloseSecureChannel</a:t>
            </a:r>
            <a:r>
              <a:rPr lang="en-US" altLang="zh-CN" dirty="0"/>
              <a:t>();</a:t>
            </a:r>
          </a:p>
          <a:p>
            <a:pPr lvl="1"/>
            <a:r>
              <a:rPr lang="en-US" altLang="zh-CN" dirty="0"/>
              <a:t>    case </a:t>
            </a:r>
            <a:r>
              <a:rPr lang="en-US" altLang="zh-CN" dirty="0" err="1"/>
              <a:t>OP_OPSystem_DecryptVerifyKey_NM</a:t>
            </a:r>
            <a:r>
              <a:rPr lang="en-US" altLang="zh-CN" dirty="0"/>
              <a:t>:</a:t>
            </a:r>
          </a:p>
          <a:p>
            <a:pPr lvl="1"/>
            <a:r>
              <a:rPr lang="en-US" altLang="zh-CN" dirty="0"/>
              <a:t>        return </a:t>
            </a:r>
            <a:r>
              <a:rPr lang="en-US" altLang="zh-CN" dirty="0" err="1"/>
              <a:t>OP_OPSystem_DecryptVerifyKey</a:t>
            </a:r>
            <a:r>
              <a:rPr lang="en-US" altLang="zh-CN" dirty="0"/>
              <a:t>();</a:t>
            </a:r>
          </a:p>
          <a:p>
            <a:pPr lvl="1"/>
            <a:r>
              <a:rPr lang="en-US" altLang="zh-CN" dirty="0"/>
              <a:t>    case </a:t>
            </a:r>
            <a:r>
              <a:rPr lang="en-US" altLang="zh-CN" dirty="0" err="1"/>
              <a:t>OP_OPSystem_OpenSecureChannel_NM</a:t>
            </a:r>
            <a:r>
              <a:rPr lang="en-US" altLang="zh-CN" dirty="0"/>
              <a:t>:</a:t>
            </a:r>
          </a:p>
          <a:p>
            <a:pPr lvl="1"/>
            <a:r>
              <a:rPr lang="en-US" altLang="zh-CN" dirty="0"/>
              <a:t>        return </a:t>
            </a:r>
            <a:r>
              <a:rPr lang="en-US" altLang="zh-CN" dirty="0" err="1"/>
              <a:t>OP_OPSystem_OpenSecureChannel</a:t>
            </a:r>
            <a:r>
              <a:rPr lang="en-US" altLang="zh-CN" dirty="0"/>
              <a:t>();</a:t>
            </a:r>
          </a:p>
          <a:p>
            <a:pPr lvl="1"/>
            <a:r>
              <a:rPr lang="en-US" altLang="zh-CN" dirty="0"/>
              <a:t>    case </a:t>
            </a:r>
            <a:r>
              <a:rPr lang="en-US" altLang="zh-CN" dirty="0" err="1"/>
              <a:t>OP_OPSystem_Unwrap_NM</a:t>
            </a:r>
            <a:r>
              <a:rPr lang="en-US" altLang="zh-CN" dirty="0"/>
              <a:t>:</a:t>
            </a:r>
          </a:p>
          <a:p>
            <a:pPr lvl="1"/>
            <a:r>
              <a:rPr lang="en-US" altLang="zh-CN" dirty="0"/>
              <a:t>        return </a:t>
            </a:r>
            <a:r>
              <a:rPr lang="en-US" altLang="zh-CN" dirty="0" err="1"/>
              <a:t>OP_OPSystem_Unwrap</a:t>
            </a:r>
            <a:r>
              <a:rPr lang="en-US" altLang="zh-CN" dirty="0"/>
              <a:t>();</a:t>
            </a:r>
          </a:p>
          <a:p>
            <a:pPr lvl="1"/>
            <a:r>
              <a:rPr lang="en-US" altLang="zh-CN" dirty="0"/>
              <a:t>    case </a:t>
            </a:r>
            <a:r>
              <a:rPr lang="en-US" altLang="zh-CN" dirty="0" err="1"/>
              <a:t>OP_OPSystem_VerifyExternalAuthenticate_NM</a:t>
            </a:r>
            <a:r>
              <a:rPr lang="en-US" altLang="zh-CN" dirty="0"/>
              <a:t>:</a:t>
            </a:r>
          </a:p>
          <a:p>
            <a:pPr lvl="1"/>
            <a:r>
              <a:rPr lang="en-US" altLang="zh-CN" dirty="0"/>
              <a:t>        return </a:t>
            </a:r>
            <a:r>
              <a:rPr lang="en-US" altLang="zh-CN" dirty="0" err="1"/>
              <a:t>OP_OPSystem_VerifyExternalAuthenticate</a:t>
            </a:r>
            <a:r>
              <a:rPr lang="en-US" altLang="zh-CN" dirty="0"/>
              <a:t>();</a:t>
            </a:r>
          </a:p>
        </p:txBody>
      </p:sp>
    </p:spTree>
    <p:extLst>
      <p:ext uri="{BB962C8B-B14F-4D97-AF65-F5344CB8AC3E}">
        <p14:creationId xmlns:p14="http://schemas.microsoft.com/office/powerpoint/2010/main" val="129000528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a:xfrm>
            <a:off x="594360" y="286605"/>
            <a:ext cx="8010144" cy="986020"/>
          </a:xfrm>
        </p:spPr>
        <p:txBody>
          <a:bodyPr>
            <a:noAutofit/>
          </a:bodyPr>
          <a:lstStyle/>
          <a:p>
            <a:r>
              <a:rPr lang="en-US" altLang="zh-CN" sz="3600" dirty="0"/>
              <a:t>SCP03</a:t>
            </a:r>
            <a:r>
              <a:rPr lang="zh-CN" altLang="en-US" sz="3600" dirty="0"/>
              <a:t>安全状态</a:t>
            </a:r>
          </a:p>
        </p:txBody>
      </p:sp>
      <p:sp>
        <p:nvSpPr>
          <p:cNvPr id="3" name="内容占位符 2">
            <a:extLst>
              <a:ext uri="{FF2B5EF4-FFF2-40B4-BE49-F238E27FC236}">
                <a16:creationId xmlns:a16="http://schemas.microsoft.com/office/drawing/2014/main" id="{A681C9B7-0582-4575-ADAC-EC028907D0A0}"/>
              </a:ext>
            </a:extLst>
          </p:cNvPr>
          <p:cNvSpPr>
            <a:spLocks noGrp="1"/>
          </p:cNvSpPr>
          <p:nvPr>
            <p:ph idx="1"/>
          </p:nvPr>
        </p:nvSpPr>
        <p:spPr>
          <a:xfrm>
            <a:off x="822959" y="1339631"/>
            <a:ext cx="7543801" cy="4933153"/>
          </a:xfrm>
        </p:spPr>
        <p:txBody>
          <a:bodyPr>
            <a:normAutofit fontScale="77500" lnSpcReduction="20000"/>
          </a:bodyPr>
          <a:lstStyle/>
          <a:p>
            <a:pPr lvl="1"/>
            <a:r>
              <a:rPr lang="en-US" altLang="zh-CN" b="1" dirty="0"/>
              <a:t>NO_SECURITY_LEVEL</a:t>
            </a:r>
            <a:r>
              <a:rPr lang="zh-CN" altLang="en-US" b="1" dirty="0"/>
              <a:t>：初始化时</a:t>
            </a:r>
            <a:endParaRPr lang="en-US" altLang="zh-CN" b="1" dirty="0"/>
          </a:p>
          <a:p>
            <a:pPr lvl="1"/>
            <a:r>
              <a:rPr lang="en-US" altLang="zh-CN" b="1" dirty="0"/>
              <a:t>AUTHENTICATED</a:t>
            </a:r>
            <a:r>
              <a:rPr lang="zh-CN" altLang="en-US" b="1" dirty="0"/>
              <a:t>：</a:t>
            </a:r>
            <a:r>
              <a:rPr lang="en-US" altLang="zh-CN" b="1" dirty="0"/>
              <a:t> </a:t>
            </a:r>
            <a:r>
              <a:rPr lang="zh-CN" altLang="en-US" b="1" dirty="0"/>
              <a:t>成功执行</a:t>
            </a:r>
            <a:r>
              <a:rPr lang="en-US" altLang="zh-CN" b="1" dirty="0"/>
              <a:t>EXTERNAL AUTHENTICATE </a:t>
            </a:r>
            <a:r>
              <a:rPr lang="zh-CN" altLang="en-US" b="1" dirty="0"/>
              <a:t>命令后。</a:t>
            </a:r>
            <a:r>
              <a:rPr lang="en-US" altLang="zh-CN" b="1" dirty="0"/>
              <a:t>SCP</a:t>
            </a:r>
            <a:r>
              <a:rPr lang="zh-CN" altLang="en-US" b="1" dirty="0"/>
              <a:t>会话终止时将清除</a:t>
            </a:r>
            <a:endParaRPr lang="en-US" altLang="zh-CN" b="1" dirty="0"/>
          </a:p>
          <a:p>
            <a:pPr lvl="1"/>
            <a:r>
              <a:rPr lang="en-US" altLang="zh-CN" b="1" dirty="0"/>
              <a:t>C_MAC</a:t>
            </a:r>
            <a:r>
              <a:rPr lang="zh-CN" altLang="en-US" b="1" dirty="0"/>
              <a:t>：</a:t>
            </a:r>
            <a:r>
              <a:rPr lang="en-US" altLang="zh-CN" b="1" dirty="0"/>
              <a:t> </a:t>
            </a:r>
            <a:r>
              <a:rPr lang="zh-CN" altLang="en-US" b="1" dirty="0"/>
              <a:t>成功执行</a:t>
            </a:r>
            <a:r>
              <a:rPr lang="en-US" altLang="zh-CN" b="1" dirty="0"/>
              <a:t>EXTERNAL AUTHENTICATE command with P1 indicating C-MAC (P1=‘x1’ or ‘x3‘)</a:t>
            </a:r>
            <a:r>
              <a:rPr lang="zh-CN" altLang="en-US" b="1" dirty="0"/>
              <a:t>后。</a:t>
            </a:r>
            <a:r>
              <a:rPr lang="en-US" altLang="zh-CN" b="1" dirty="0"/>
              <a:t> SCP</a:t>
            </a:r>
            <a:r>
              <a:rPr lang="zh-CN" altLang="en-US" b="1" dirty="0"/>
              <a:t>会话终止时将清除</a:t>
            </a:r>
            <a:endParaRPr lang="en-US" altLang="zh-CN" b="1" dirty="0"/>
          </a:p>
          <a:p>
            <a:pPr lvl="1"/>
            <a:r>
              <a:rPr lang="en-US" altLang="zh-CN" b="1" dirty="0"/>
              <a:t>C_DECRYPTION</a:t>
            </a:r>
            <a:r>
              <a:rPr lang="zh-CN" altLang="en-US" b="1" dirty="0"/>
              <a:t>：成功执行</a:t>
            </a:r>
            <a:r>
              <a:rPr lang="en-US" altLang="zh-CN" b="1" dirty="0"/>
              <a:t>EXTERNAL AUTHENTICATE command with P1 indicating Command Encryption (P1= 'x3‘)</a:t>
            </a:r>
            <a:r>
              <a:rPr lang="zh-CN" altLang="en-US" b="1" dirty="0"/>
              <a:t>。</a:t>
            </a:r>
            <a:r>
              <a:rPr lang="en-US" altLang="zh-CN" b="1" dirty="0"/>
              <a:t> SCP</a:t>
            </a:r>
            <a:r>
              <a:rPr lang="zh-CN" altLang="en-US" b="1" dirty="0"/>
              <a:t>会话终止时将清除</a:t>
            </a:r>
            <a:endParaRPr lang="en-US" altLang="zh-CN" b="1" dirty="0"/>
          </a:p>
          <a:p>
            <a:pPr lvl="1"/>
            <a:r>
              <a:rPr lang="en-US" altLang="zh-CN" b="1" dirty="0"/>
              <a:t>R_MAC</a:t>
            </a:r>
            <a:r>
              <a:rPr lang="zh-CN" altLang="en-US" b="1" dirty="0"/>
              <a:t>：成功执行</a:t>
            </a:r>
            <a:r>
              <a:rPr lang="en-US" altLang="zh-CN" b="1" dirty="0"/>
              <a:t> EXTERNAL AUTHENTICATE command with P1 indicating R-MAC (P1='1x' or '3x‘)</a:t>
            </a:r>
            <a:r>
              <a:rPr lang="zh-CN" altLang="en-US" b="1" dirty="0"/>
              <a:t>。</a:t>
            </a:r>
            <a:r>
              <a:rPr lang="en-US" altLang="zh-CN" b="1" dirty="0"/>
              <a:t>SCP</a:t>
            </a:r>
            <a:r>
              <a:rPr lang="zh-CN" altLang="en-US" b="1" dirty="0"/>
              <a:t>会话终止时将清除</a:t>
            </a:r>
            <a:endParaRPr lang="en-US" altLang="zh-CN" b="1" dirty="0"/>
          </a:p>
          <a:p>
            <a:pPr lvl="1"/>
            <a:r>
              <a:rPr lang="en-US" altLang="zh-CN" b="1" dirty="0"/>
              <a:t>R_ENCRYPTION</a:t>
            </a:r>
            <a:r>
              <a:rPr lang="zh-CN" altLang="en-US" b="1" dirty="0"/>
              <a:t>：成功执行</a:t>
            </a:r>
            <a:r>
              <a:rPr lang="en-US" altLang="zh-CN" b="1" dirty="0"/>
              <a:t> EXTERNAL AUTHENTICATE command with P1 indicating Response Encryption (P1= '3x'): SCP</a:t>
            </a:r>
            <a:r>
              <a:rPr lang="zh-CN" altLang="en-US" b="1" dirty="0"/>
              <a:t>会话终止时将清除</a:t>
            </a:r>
            <a:endParaRPr lang="en-US" altLang="zh-CN" b="1" dirty="0"/>
          </a:p>
          <a:p>
            <a:pPr lvl="1"/>
            <a:r>
              <a:rPr lang="en-US" altLang="zh-CN" b="1" dirty="0"/>
              <a:t>R_MAC and no R_ENCRYPTION</a:t>
            </a:r>
            <a:r>
              <a:rPr lang="zh-CN" altLang="en-US" b="1" dirty="0"/>
              <a:t>：成功执行</a:t>
            </a:r>
            <a:r>
              <a:rPr lang="en-US" altLang="zh-CN" b="1" dirty="0"/>
              <a:t>BEGIN R-MAC SESSION command</a:t>
            </a:r>
            <a:r>
              <a:rPr lang="zh-CN" altLang="en-US" b="1" dirty="0"/>
              <a:t>。在</a:t>
            </a:r>
            <a:r>
              <a:rPr lang="en-US" altLang="zh-CN" b="1" dirty="0"/>
              <a:t>END R-MAC SESSION command</a:t>
            </a:r>
            <a:r>
              <a:rPr lang="zh-CN" altLang="en-US" b="1" dirty="0"/>
              <a:t>之后清除。</a:t>
            </a:r>
            <a:endParaRPr lang="en-US" altLang="zh-CN" b="1" dirty="0"/>
          </a:p>
          <a:p>
            <a:pPr lvl="1"/>
            <a:r>
              <a:rPr lang="en-US" altLang="zh-CN" b="1" dirty="0"/>
              <a:t>R_MAC and R_ENCRYPTION</a:t>
            </a:r>
            <a:r>
              <a:rPr lang="zh-CN" altLang="en-US" b="1" dirty="0"/>
              <a:t>：成功执行</a:t>
            </a:r>
            <a:r>
              <a:rPr lang="en-US" altLang="zh-CN" b="1" dirty="0"/>
              <a:t> BEGIN R-MAC SESSION command</a:t>
            </a:r>
            <a:r>
              <a:rPr lang="zh-CN" altLang="en-US" b="1" dirty="0"/>
              <a:t>。在</a:t>
            </a:r>
            <a:r>
              <a:rPr lang="en-US" altLang="zh-CN" b="1" dirty="0"/>
              <a:t>END R-MAC SESSION command</a:t>
            </a:r>
            <a:r>
              <a:rPr lang="zh-CN" altLang="en-US" b="1" dirty="0"/>
              <a:t>后清除。</a:t>
            </a:r>
            <a:endParaRPr lang="en-US" altLang="zh-CN" b="1" dirty="0"/>
          </a:p>
        </p:txBody>
      </p:sp>
    </p:spTree>
    <p:extLst>
      <p:ext uri="{BB962C8B-B14F-4D97-AF65-F5344CB8AC3E}">
        <p14:creationId xmlns:p14="http://schemas.microsoft.com/office/powerpoint/2010/main" val="270882741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a:xfrm>
            <a:off x="594360" y="286605"/>
            <a:ext cx="8010144" cy="986020"/>
          </a:xfrm>
        </p:spPr>
        <p:txBody>
          <a:bodyPr>
            <a:noAutofit/>
          </a:bodyPr>
          <a:lstStyle/>
          <a:p>
            <a:r>
              <a:rPr lang="en-US" altLang="zh-CN" sz="3600" dirty="0"/>
              <a:t>SCP03</a:t>
            </a:r>
            <a:r>
              <a:rPr lang="zh-CN" altLang="en-US" sz="3600" dirty="0"/>
              <a:t>协议规则</a:t>
            </a:r>
          </a:p>
        </p:txBody>
      </p:sp>
      <p:sp>
        <p:nvSpPr>
          <p:cNvPr id="3" name="内容占位符 2">
            <a:extLst>
              <a:ext uri="{FF2B5EF4-FFF2-40B4-BE49-F238E27FC236}">
                <a16:creationId xmlns:a16="http://schemas.microsoft.com/office/drawing/2014/main" id="{A681C9B7-0582-4575-ADAC-EC028907D0A0}"/>
              </a:ext>
            </a:extLst>
          </p:cNvPr>
          <p:cNvSpPr>
            <a:spLocks noGrp="1"/>
          </p:cNvSpPr>
          <p:nvPr>
            <p:ph idx="1"/>
          </p:nvPr>
        </p:nvSpPr>
        <p:spPr>
          <a:xfrm>
            <a:off x="822959" y="1339631"/>
            <a:ext cx="7543801" cy="4933153"/>
          </a:xfrm>
        </p:spPr>
        <p:txBody>
          <a:bodyPr>
            <a:normAutofit fontScale="62500" lnSpcReduction="20000"/>
          </a:bodyPr>
          <a:lstStyle/>
          <a:p>
            <a:pPr lvl="1"/>
            <a:r>
              <a:rPr lang="en-US" altLang="zh-CN" dirty="0"/>
              <a:t>SCS</a:t>
            </a:r>
            <a:r>
              <a:rPr lang="zh-CN" altLang="en-US" dirty="0"/>
              <a:t>（</a:t>
            </a:r>
            <a:r>
              <a:rPr lang="en-US" altLang="zh-CN" dirty="0"/>
              <a:t>secure channel session</a:t>
            </a:r>
            <a:r>
              <a:rPr lang="zh-CN" altLang="en-US" dirty="0"/>
              <a:t>）首先必须经过外部认证命令，设置为</a:t>
            </a:r>
            <a:r>
              <a:rPr lang="en-US" altLang="zh-CN" dirty="0"/>
              <a:t>AUTHENTICATED</a:t>
            </a:r>
            <a:r>
              <a:rPr lang="zh-CN" altLang="en-US" dirty="0"/>
              <a:t>状态；</a:t>
            </a:r>
            <a:endParaRPr lang="en-US" altLang="zh-CN" dirty="0"/>
          </a:p>
          <a:p>
            <a:pPr lvl="1"/>
            <a:r>
              <a:rPr lang="zh-CN" altLang="en-US" dirty="0"/>
              <a:t>安全状态在整个</a:t>
            </a:r>
            <a:r>
              <a:rPr lang="en-US" altLang="zh-CN" dirty="0"/>
              <a:t>SCS</a:t>
            </a:r>
            <a:r>
              <a:rPr lang="zh-CN" altLang="en-US" dirty="0"/>
              <a:t>过程中保持不变，除非应用重新请求；</a:t>
            </a:r>
            <a:endParaRPr lang="en-US" altLang="zh-CN" dirty="0"/>
          </a:p>
          <a:p>
            <a:pPr lvl="1"/>
            <a:r>
              <a:rPr lang="zh-CN" altLang="en-US" dirty="0"/>
              <a:t>当安全状态处于</a:t>
            </a:r>
            <a:r>
              <a:rPr lang="en-US" altLang="zh-CN" dirty="0"/>
              <a:t>NO_SECURITY_LEVEL</a:t>
            </a:r>
            <a:r>
              <a:rPr lang="zh-CN" altLang="en-US" dirty="0"/>
              <a:t>时：</a:t>
            </a:r>
            <a:endParaRPr lang="en-US" altLang="zh-CN" dirty="0"/>
          </a:p>
          <a:p>
            <a:pPr lvl="2"/>
            <a:r>
              <a:rPr lang="zh-CN" altLang="en-US" dirty="0"/>
              <a:t>同一个应用中</a:t>
            </a:r>
            <a:r>
              <a:rPr lang="en-US" altLang="zh-CN" dirty="0"/>
              <a:t>SCS</a:t>
            </a:r>
            <a:r>
              <a:rPr lang="zh-CN" altLang="en-US" dirty="0"/>
              <a:t>断掉，后续所有命令返回安全错误，除非后续命令不需任何安全保护，处理该命令的应用自身为安全负责。</a:t>
            </a:r>
            <a:endParaRPr lang="en-US" altLang="zh-CN" dirty="0"/>
          </a:p>
          <a:p>
            <a:pPr lvl="1"/>
            <a:r>
              <a:rPr lang="zh-CN" altLang="en-US" dirty="0"/>
              <a:t>当</a:t>
            </a:r>
            <a:r>
              <a:rPr lang="en-US" altLang="zh-CN" dirty="0"/>
              <a:t>SCS</a:t>
            </a:r>
            <a:r>
              <a:rPr lang="zh-CN" altLang="en-US" dirty="0"/>
              <a:t>激活（即至少处于</a:t>
            </a:r>
            <a:r>
              <a:rPr lang="en-US" altLang="zh-CN" dirty="0"/>
              <a:t>AUTHENTICATED </a:t>
            </a:r>
            <a:r>
              <a:rPr lang="zh-CN" altLang="en-US" dirty="0"/>
              <a:t>）</a:t>
            </a:r>
            <a:r>
              <a:rPr lang="en-US" altLang="zh-CN" dirty="0"/>
              <a:t> </a:t>
            </a:r>
            <a:r>
              <a:rPr lang="zh-CN" altLang="en-US" dirty="0"/>
              <a:t>：后续命令应按当前安全状态检查，无论命令的安全消息指示如何定义：</a:t>
            </a:r>
            <a:endParaRPr lang="en-US" altLang="zh-CN" dirty="0"/>
          </a:p>
          <a:p>
            <a:pPr lvl="2"/>
            <a:r>
              <a:rPr lang="zh-CN" altLang="en-US" dirty="0"/>
              <a:t>命令不符合安全要求，将返回安全错误，</a:t>
            </a:r>
            <a:r>
              <a:rPr lang="en-US" altLang="zh-CN" dirty="0"/>
              <a:t>SCS</a:t>
            </a:r>
            <a:r>
              <a:rPr lang="zh-CN" altLang="en-US" dirty="0"/>
              <a:t>将断掉，安全状态回到</a:t>
            </a:r>
            <a:r>
              <a:rPr lang="en-US" altLang="zh-CN" dirty="0"/>
              <a:t>NO_SECURITY_LEVEL</a:t>
            </a:r>
            <a:r>
              <a:rPr lang="zh-CN" altLang="en-US" dirty="0"/>
              <a:t>；</a:t>
            </a:r>
            <a:endParaRPr lang="en-US" altLang="zh-CN" dirty="0"/>
          </a:p>
          <a:p>
            <a:pPr lvl="2"/>
            <a:r>
              <a:rPr lang="zh-CN" altLang="en-US" dirty="0"/>
              <a:t>发现安全错误，</a:t>
            </a:r>
            <a:r>
              <a:rPr lang="en-US" altLang="zh-CN" dirty="0"/>
              <a:t>SCS</a:t>
            </a:r>
            <a:r>
              <a:rPr lang="zh-CN" altLang="en-US" dirty="0"/>
              <a:t>将断掉，安全状态回到</a:t>
            </a:r>
            <a:r>
              <a:rPr lang="en-US" altLang="zh-CN" dirty="0"/>
              <a:t>NO_SECURITY_LEVEL</a:t>
            </a:r>
            <a:r>
              <a:rPr lang="zh-CN" altLang="en-US" dirty="0"/>
              <a:t>；</a:t>
            </a:r>
            <a:endParaRPr lang="en-US" altLang="zh-CN" dirty="0"/>
          </a:p>
          <a:p>
            <a:pPr lvl="2"/>
            <a:r>
              <a:rPr lang="zh-CN" altLang="en-US" dirty="0"/>
              <a:t>其他情况下，安全状态不变，应用为后续命令负责。</a:t>
            </a:r>
            <a:endParaRPr lang="en-US" altLang="zh-CN" dirty="0"/>
          </a:p>
          <a:p>
            <a:pPr lvl="1"/>
            <a:r>
              <a:rPr lang="en-US" altLang="zh-CN" dirty="0"/>
              <a:t>SCS</a:t>
            </a:r>
            <a:r>
              <a:rPr lang="zh-CN" altLang="en-US" dirty="0"/>
              <a:t>断掉，并不表示终止。以下情况终止</a:t>
            </a:r>
            <a:r>
              <a:rPr lang="en-US" altLang="zh-CN" dirty="0"/>
              <a:t>SCS</a:t>
            </a:r>
            <a:r>
              <a:rPr lang="zh-CN" altLang="en-US" dirty="0"/>
              <a:t>：</a:t>
            </a:r>
            <a:endParaRPr lang="en-US" altLang="zh-CN" dirty="0"/>
          </a:p>
          <a:p>
            <a:pPr lvl="2"/>
            <a:r>
              <a:rPr lang="zh-CN" altLang="en-US" dirty="0"/>
              <a:t>初始化新的</a:t>
            </a:r>
            <a:r>
              <a:rPr lang="en-US" altLang="zh-CN" dirty="0"/>
              <a:t>SCS</a:t>
            </a:r>
            <a:r>
              <a:rPr lang="zh-CN" altLang="en-US" dirty="0"/>
              <a:t>（即发起新的</a:t>
            </a:r>
            <a:r>
              <a:rPr lang="en-US" altLang="zh-CN" dirty="0"/>
              <a:t>INITIALIZE UPDATE</a:t>
            </a:r>
            <a:r>
              <a:rPr lang="zh-CN" altLang="en-US" dirty="0"/>
              <a:t>命令）；</a:t>
            </a:r>
            <a:endParaRPr lang="en-US" altLang="zh-CN" dirty="0"/>
          </a:p>
          <a:p>
            <a:pPr lvl="2"/>
            <a:r>
              <a:rPr lang="zh-CN" altLang="en-US" dirty="0"/>
              <a:t>终止应用会话（重新选择应用）；</a:t>
            </a:r>
            <a:endParaRPr lang="en-US" altLang="zh-CN" dirty="0"/>
          </a:p>
          <a:p>
            <a:pPr lvl="2"/>
            <a:r>
              <a:rPr lang="zh-CN" altLang="en-US" dirty="0"/>
              <a:t>终止关联的逻辑通道；</a:t>
            </a:r>
            <a:endParaRPr lang="en-US" altLang="zh-CN" dirty="0"/>
          </a:p>
          <a:p>
            <a:pPr lvl="2"/>
            <a:r>
              <a:rPr lang="zh-CN" altLang="en-US" dirty="0"/>
              <a:t>断电或复位</a:t>
            </a:r>
            <a:endParaRPr lang="en-US" altLang="zh-CN" dirty="0"/>
          </a:p>
          <a:p>
            <a:pPr lvl="2"/>
            <a:r>
              <a:rPr lang="zh-CN" altLang="en-US" dirty="0"/>
              <a:t>应用显式地终止</a:t>
            </a:r>
            <a:r>
              <a:rPr lang="en-US" altLang="zh-CN" dirty="0"/>
              <a:t>SCS</a:t>
            </a:r>
          </a:p>
          <a:p>
            <a:pPr lvl="1"/>
            <a:endParaRPr lang="en-US" altLang="zh-CN" dirty="0"/>
          </a:p>
        </p:txBody>
      </p:sp>
    </p:spTree>
    <p:extLst>
      <p:ext uri="{BB962C8B-B14F-4D97-AF65-F5344CB8AC3E}">
        <p14:creationId xmlns:p14="http://schemas.microsoft.com/office/powerpoint/2010/main" val="254357976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BE263528-C887-4C8E-8323-F0D2621A2D29}"/>
              </a:ext>
            </a:extLst>
          </p:cNvPr>
          <p:cNvPicPr>
            <a:picLocks noChangeAspect="1"/>
          </p:cNvPicPr>
          <p:nvPr/>
        </p:nvPicPr>
        <p:blipFill>
          <a:blip r:embed="rId3"/>
          <a:stretch>
            <a:fillRect/>
          </a:stretch>
        </p:blipFill>
        <p:spPr>
          <a:xfrm>
            <a:off x="3099312" y="1568772"/>
            <a:ext cx="5098562" cy="3780895"/>
          </a:xfrm>
          <a:prstGeom prst="rect">
            <a:avLst/>
          </a:prstGeom>
        </p:spPr>
      </p:pic>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a:xfrm>
            <a:off x="369277" y="516835"/>
            <a:ext cx="2313633" cy="2103875"/>
          </a:xfrm>
        </p:spPr>
        <p:txBody>
          <a:bodyPr>
            <a:normAutofit/>
          </a:bodyPr>
          <a:lstStyle/>
          <a:p>
            <a:r>
              <a:rPr lang="en-US" altLang="zh-CN" sz="3100">
                <a:solidFill>
                  <a:srgbClr val="FFFFFF"/>
                </a:solidFill>
              </a:rPr>
              <a:t>SCP03</a:t>
            </a:r>
            <a:r>
              <a:rPr lang="zh-CN" altLang="en-US" sz="3100">
                <a:solidFill>
                  <a:srgbClr val="FFFFFF"/>
                </a:solidFill>
              </a:rPr>
              <a:t>密钥</a:t>
            </a:r>
          </a:p>
        </p:txBody>
      </p:sp>
      <p:sp>
        <p:nvSpPr>
          <p:cNvPr id="3" name="内容占位符 2">
            <a:extLst>
              <a:ext uri="{FF2B5EF4-FFF2-40B4-BE49-F238E27FC236}">
                <a16:creationId xmlns:a16="http://schemas.microsoft.com/office/drawing/2014/main" id="{A681C9B7-0582-4575-ADAC-EC028907D0A0}"/>
              </a:ext>
            </a:extLst>
          </p:cNvPr>
          <p:cNvSpPr>
            <a:spLocks noGrp="1"/>
          </p:cNvSpPr>
          <p:nvPr>
            <p:ph idx="1"/>
          </p:nvPr>
        </p:nvSpPr>
        <p:spPr>
          <a:xfrm>
            <a:off x="369278" y="2653800"/>
            <a:ext cx="2313633" cy="3335519"/>
          </a:xfrm>
        </p:spPr>
        <p:txBody>
          <a:bodyPr>
            <a:normAutofit/>
          </a:bodyPr>
          <a:lstStyle/>
          <a:p>
            <a:pPr lvl="1"/>
            <a:endParaRPr lang="en-US" altLang="zh-CN" sz="1300">
              <a:solidFill>
                <a:srgbClr val="FFFFFF"/>
              </a:solidFill>
            </a:endParaRPr>
          </a:p>
        </p:txBody>
      </p:sp>
      <p:sp>
        <p:nvSpPr>
          <p:cNvPr id="8" name="标题 1">
            <a:extLst>
              <a:ext uri="{FF2B5EF4-FFF2-40B4-BE49-F238E27FC236}">
                <a16:creationId xmlns:a16="http://schemas.microsoft.com/office/drawing/2014/main" id="{60BCE67B-0434-4D91-8540-5A5DD3B2C894}"/>
              </a:ext>
            </a:extLst>
          </p:cNvPr>
          <p:cNvSpPr txBox="1">
            <a:spLocks/>
          </p:cNvSpPr>
          <p:nvPr/>
        </p:nvSpPr>
        <p:spPr>
          <a:xfrm>
            <a:off x="594360" y="286605"/>
            <a:ext cx="8010144" cy="986020"/>
          </a:xfrm>
          <a:prstGeom prst="rect">
            <a:avLst/>
          </a:prstGeom>
        </p:spPr>
        <p:txBody>
          <a:bodyPr vert="horz" lIns="91440" tIns="45720" rIns="91440" bIns="45720" rtlCol="0" anchor="b">
            <a:no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微软雅黑" panose="020B0503020204020204" pitchFamily="34" charset="-122"/>
                <a:ea typeface="微软雅黑" panose="020B0503020204020204" pitchFamily="34" charset="-122"/>
                <a:cs typeface="+mj-cs"/>
              </a:defRPr>
            </a:lvl1pPr>
          </a:lstStyle>
          <a:p>
            <a:r>
              <a:rPr lang="en-US" altLang="zh-CN" sz="3600" dirty="0"/>
              <a:t>SCP03</a:t>
            </a:r>
            <a:r>
              <a:rPr lang="zh-CN" altLang="en-US" sz="3600" dirty="0"/>
              <a:t>算法与密钥定义</a:t>
            </a:r>
          </a:p>
        </p:txBody>
      </p:sp>
    </p:spTree>
    <p:extLst>
      <p:ext uri="{BB962C8B-B14F-4D97-AF65-F5344CB8AC3E}">
        <p14:creationId xmlns:p14="http://schemas.microsoft.com/office/powerpoint/2010/main" val="306445627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3">
            <a:extLst>
              <a:ext uri="{FF2B5EF4-FFF2-40B4-BE49-F238E27FC236}">
                <a16:creationId xmlns:a16="http://schemas.microsoft.com/office/drawing/2014/main" id="{CBA0F7E3-83D0-4BF9-815B-1E8FECA0D833}"/>
              </a:ext>
            </a:extLst>
          </p:cNvPr>
          <p:cNvPicPr>
            <a:picLocks noGrp="1" noChangeAspect="1"/>
          </p:cNvPicPr>
          <p:nvPr>
            <p:ph idx="1"/>
          </p:nvPr>
        </p:nvPicPr>
        <p:blipFill>
          <a:blip r:embed="rId3"/>
          <a:stretch>
            <a:fillRect/>
          </a:stretch>
        </p:blipFill>
        <p:spPr>
          <a:xfrm>
            <a:off x="476592" y="640080"/>
            <a:ext cx="5893983" cy="3602736"/>
          </a:xfrm>
          <a:prstGeom prst="rect">
            <a:avLst/>
          </a:prstGeom>
        </p:spPr>
      </p:pic>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a:xfrm>
            <a:off x="475499" y="4550229"/>
            <a:ext cx="8181805" cy="1057655"/>
          </a:xfrm>
        </p:spPr>
        <p:txBody>
          <a:bodyPr vert="horz" lIns="91440" tIns="45720" rIns="91440" bIns="45720" rtlCol="0" anchor="b">
            <a:normAutofit/>
          </a:bodyPr>
          <a:lstStyle/>
          <a:p>
            <a:r>
              <a:rPr lang="en-US" altLang="zh-CN" sz="5200">
                <a:solidFill>
                  <a:schemeClr val="tx1">
                    <a:lumMod val="85000"/>
                    <a:lumOff val="15000"/>
                  </a:schemeClr>
                </a:solidFill>
                <a:latin typeface="+mj-lt"/>
                <a:ea typeface="+mj-ea"/>
              </a:rPr>
              <a:t>SCP03</a:t>
            </a:r>
            <a:r>
              <a:rPr lang="zh-CN" altLang="en-US" sz="5200">
                <a:solidFill>
                  <a:schemeClr val="tx1">
                    <a:lumMod val="85000"/>
                    <a:lumOff val="15000"/>
                  </a:schemeClr>
                </a:solidFill>
                <a:latin typeface="+mj-lt"/>
                <a:ea typeface="+mj-ea"/>
              </a:rPr>
              <a:t>协议规则</a:t>
            </a:r>
          </a:p>
        </p:txBody>
      </p:sp>
    </p:spTree>
    <p:extLst>
      <p:ext uri="{BB962C8B-B14F-4D97-AF65-F5344CB8AC3E}">
        <p14:creationId xmlns:p14="http://schemas.microsoft.com/office/powerpoint/2010/main" val="117469478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a:xfrm>
            <a:off x="594360" y="286605"/>
            <a:ext cx="8010144" cy="986020"/>
          </a:xfrm>
        </p:spPr>
        <p:txBody>
          <a:bodyPr>
            <a:noAutofit/>
          </a:bodyPr>
          <a:lstStyle/>
          <a:p>
            <a:r>
              <a:rPr lang="en-US" altLang="zh-CN" sz="3600" dirty="0"/>
              <a:t>SCP03</a:t>
            </a:r>
            <a:r>
              <a:rPr lang="zh-CN" altLang="en-US" sz="3600" dirty="0"/>
              <a:t>协议规则</a:t>
            </a:r>
          </a:p>
        </p:txBody>
      </p:sp>
      <p:pic>
        <p:nvPicPr>
          <p:cNvPr id="4" name="内容占位符 3">
            <a:extLst>
              <a:ext uri="{FF2B5EF4-FFF2-40B4-BE49-F238E27FC236}">
                <a16:creationId xmlns:a16="http://schemas.microsoft.com/office/drawing/2014/main" id="{41A76101-7147-4577-A18B-B94C6B4AA60C}"/>
              </a:ext>
            </a:extLst>
          </p:cNvPr>
          <p:cNvPicPr>
            <a:picLocks noGrp="1" noChangeAspect="1"/>
          </p:cNvPicPr>
          <p:nvPr>
            <p:ph idx="1"/>
          </p:nvPr>
        </p:nvPicPr>
        <p:blipFill>
          <a:blip r:embed="rId3"/>
          <a:stretch>
            <a:fillRect/>
          </a:stretch>
        </p:blipFill>
        <p:spPr>
          <a:xfrm>
            <a:off x="1397809" y="1787747"/>
            <a:ext cx="6604647" cy="3900262"/>
          </a:xfrm>
          <a:prstGeom prst="rect">
            <a:avLst/>
          </a:prstGeom>
        </p:spPr>
      </p:pic>
    </p:spTree>
    <p:extLst>
      <p:ext uri="{BB962C8B-B14F-4D97-AF65-F5344CB8AC3E}">
        <p14:creationId xmlns:p14="http://schemas.microsoft.com/office/powerpoint/2010/main" val="65409707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a:xfrm>
            <a:off x="594360" y="286605"/>
            <a:ext cx="8010144" cy="986020"/>
          </a:xfrm>
        </p:spPr>
        <p:txBody>
          <a:bodyPr>
            <a:noAutofit/>
          </a:bodyPr>
          <a:lstStyle/>
          <a:p>
            <a:r>
              <a:rPr lang="en-US" altLang="zh-CN" sz="3600" dirty="0"/>
              <a:t>SCP03</a:t>
            </a:r>
            <a:r>
              <a:rPr lang="zh-CN" altLang="en-US" sz="3600" dirty="0"/>
              <a:t>协议规则</a:t>
            </a:r>
          </a:p>
        </p:txBody>
      </p:sp>
      <p:sp>
        <p:nvSpPr>
          <p:cNvPr id="5" name="内容占位符 4">
            <a:extLst>
              <a:ext uri="{FF2B5EF4-FFF2-40B4-BE49-F238E27FC236}">
                <a16:creationId xmlns:a16="http://schemas.microsoft.com/office/drawing/2014/main" id="{05C898B0-8348-483A-92C1-7011B1009AFB}"/>
              </a:ext>
            </a:extLst>
          </p:cNvPr>
          <p:cNvSpPr>
            <a:spLocks noGrp="1"/>
          </p:cNvSpPr>
          <p:nvPr>
            <p:ph idx="1"/>
          </p:nvPr>
        </p:nvSpPr>
        <p:spPr/>
        <p:txBody>
          <a:bodyPr/>
          <a:lstStyle/>
          <a:p>
            <a:endParaRPr lang="zh-CN" altLang="en-US"/>
          </a:p>
        </p:txBody>
      </p:sp>
      <p:pic>
        <p:nvPicPr>
          <p:cNvPr id="6" name="图片 5">
            <a:extLst>
              <a:ext uri="{FF2B5EF4-FFF2-40B4-BE49-F238E27FC236}">
                <a16:creationId xmlns:a16="http://schemas.microsoft.com/office/drawing/2014/main" id="{2F0E4E45-D9FD-400B-B1D2-E1FB699523DB}"/>
              </a:ext>
            </a:extLst>
          </p:cNvPr>
          <p:cNvPicPr>
            <a:picLocks noChangeAspect="1"/>
          </p:cNvPicPr>
          <p:nvPr/>
        </p:nvPicPr>
        <p:blipFill>
          <a:blip r:embed="rId3"/>
          <a:stretch>
            <a:fillRect/>
          </a:stretch>
        </p:blipFill>
        <p:spPr>
          <a:xfrm>
            <a:off x="0" y="1219432"/>
            <a:ext cx="9144000" cy="5127107"/>
          </a:xfrm>
          <a:prstGeom prst="rect">
            <a:avLst/>
          </a:prstGeom>
        </p:spPr>
      </p:pic>
    </p:spTree>
    <p:extLst>
      <p:ext uri="{BB962C8B-B14F-4D97-AF65-F5344CB8AC3E}">
        <p14:creationId xmlns:p14="http://schemas.microsoft.com/office/powerpoint/2010/main" val="256398035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a:xfrm>
            <a:off x="594360" y="286605"/>
            <a:ext cx="8010144" cy="986020"/>
          </a:xfrm>
        </p:spPr>
        <p:txBody>
          <a:bodyPr>
            <a:noAutofit/>
          </a:bodyPr>
          <a:lstStyle/>
          <a:p>
            <a:r>
              <a:rPr lang="en-US" altLang="zh-CN" sz="3600" dirty="0"/>
              <a:t>SCP03</a:t>
            </a:r>
            <a:r>
              <a:rPr lang="zh-CN" altLang="en-US" sz="3600" dirty="0"/>
              <a:t>协议规则</a:t>
            </a:r>
          </a:p>
        </p:txBody>
      </p:sp>
      <p:sp>
        <p:nvSpPr>
          <p:cNvPr id="5" name="内容占位符 4">
            <a:extLst>
              <a:ext uri="{FF2B5EF4-FFF2-40B4-BE49-F238E27FC236}">
                <a16:creationId xmlns:a16="http://schemas.microsoft.com/office/drawing/2014/main" id="{05C898B0-8348-483A-92C1-7011B1009AFB}"/>
              </a:ext>
            </a:extLst>
          </p:cNvPr>
          <p:cNvSpPr>
            <a:spLocks noGrp="1"/>
          </p:cNvSpPr>
          <p:nvPr>
            <p:ph idx="1"/>
          </p:nvPr>
        </p:nvSpPr>
        <p:spPr/>
        <p:txBody>
          <a:bodyPr/>
          <a:lstStyle/>
          <a:p>
            <a:endParaRPr lang="zh-CN" altLang="en-US"/>
          </a:p>
        </p:txBody>
      </p:sp>
      <p:pic>
        <p:nvPicPr>
          <p:cNvPr id="3" name="图片 2">
            <a:extLst>
              <a:ext uri="{FF2B5EF4-FFF2-40B4-BE49-F238E27FC236}">
                <a16:creationId xmlns:a16="http://schemas.microsoft.com/office/drawing/2014/main" id="{38F1876E-E5E1-4C63-8B09-7DD0F71C98ED}"/>
              </a:ext>
            </a:extLst>
          </p:cNvPr>
          <p:cNvPicPr>
            <a:picLocks noChangeAspect="1"/>
          </p:cNvPicPr>
          <p:nvPr/>
        </p:nvPicPr>
        <p:blipFill>
          <a:blip r:embed="rId3"/>
          <a:stretch>
            <a:fillRect/>
          </a:stretch>
        </p:blipFill>
        <p:spPr>
          <a:xfrm>
            <a:off x="0" y="1142997"/>
            <a:ext cx="9144000" cy="5279977"/>
          </a:xfrm>
          <a:prstGeom prst="rect">
            <a:avLst/>
          </a:prstGeom>
        </p:spPr>
      </p:pic>
    </p:spTree>
    <p:extLst>
      <p:ext uri="{BB962C8B-B14F-4D97-AF65-F5344CB8AC3E}">
        <p14:creationId xmlns:p14="http://schemas.microsoft.com/office/powerpoint/2010/main" val="97409227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a:xfrm>
            <a:off x="594360" y="286605"/>
            <a:ext cx="8010144" cy="986020"/>
          </a:xfrm>
        </p:spPr>
        <p:txBody>
          <a:bodyPr>
            <a:noAutofit/>
          </a:bodyPr>
          <a:lstStyle/>
          <a:p>
            <a:r>
              <a:rPr lang="en-US" altLang="zh-CN" sz="3600" dirty="0"/>
              <a:t>SCP03</a:t>
            </a:r>
            <a:r>
              <a:rPr lang="zh-CN" altLang="en-US" sz="3600" dirty="0"/>
              <a:t>协议规则</a:t>
            </a:r>
          </a:p>
        </p:txBody>
      </p:sp>
      <p:sp>
        <p:nvSpPr>
          <p:cNvPr id="5" name="内容占位符 4">
            <a:extLst>
              <a:ext uri="{FF2B5EF4-FFF2-40B4-BE49-F238E27FC236}">
                <a16:creationId xmlns:a16="http://schemas.microsoft.com/office/drawing/2014/main" id="{05C898B0-8348-483A-92C1-7011B1009AFB}"/>
              </a:ext>
            </a:extLst>
          </p:cNvPr>
          <p:cNvSpPr>
            <a:spLocks noGrp="1"/>
          </p:cNvSpPr>
          <p:nvPr>
            <p:ph idx="1"/>
          </p:nvPr>
        </p:nvSpPr>
        <p:spPr/>
        <p:txBody>
          <a:bodyPr/>
          <a:lstStyle/>
          <a:p>
            <a:endParaRPr lang="zh-CN" altLang="en-US"/>
          </a:p>
        </p:txBody>
      </p:sp>
      <p:pic>
        <p:nvPicPr>
          <p:cNvPr id="4" name="图片 3">
            <a:extLst>
              <a:ext uri="{FF2B5EF4-FFF2-40B4-BE49-F238E27FC236}">
                <a16:creationId xmlns:a16="http://schemas.microsoft.com/office/drawing/2014/main" id="{DE93FEF2-E1E3-47A0-9AED-F427B520B96C}"/>
              </a:ext>
            </a:extLst>
          </p:cNvPr>
          <p:cNvPicPr>
            <a:picLocks noChangeAspect="1"/>
          </p:cNvPicPr>
          <p:nvPr/>
        </p:nvPicPr>
        <p:blipFill>
          <a:blip r:embed="rId3"/>
          <a:stretch>
            <a:fillRect/>
          </a:stretch>
        </p:blipFill>
        <p:spPr>
          <a:xfrm>
            <a:off x="0" y="1141450"/>
            <a:ext cx="9041289" cy="5511801"/>
          </a:xfrm>
          <a:prstGeom prst="rect">
            <a:avLst/>
          </a:prstGeom>
        </p:spPr>
      </p:pic>
    </p:spTree>
    <p:extLst>
      <p:ext uri="{BB962C8B-B14F-4D97-AF65-F5344CB8AC3E}">
        <p14:creationId xmlns:p14="http://schemas.microsoft.com/office/powerpoint/2010/main" val="282213991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a:xfrm>
            <a:off x="594360" y="286605"/>
            <a:ext cx="8010144" cy="986020"/>
          </a:xfrm>
        </p:spPr>
        <p:txBody>
          <a:bodyPr>
            <a:noAutofit/>
          </a:bodyPr>
          <a:lstStyle/>
          <a:p>
            <a:r>
              <a:rPr lang="en-US" altLang="zh-CN" sz="3600" dirty="0"/>
              <a:t>SCP03</a:t>
            </a:r>
            <a:r>
              <a:rPr lang="zh-CN" altLang="en-US" sz="3600" dirty="0"/>
              <a:t>协议规则</a:t>
            </a:r>
          </a:p>
        </p:txBody>
      </p:sp>
      <p:sp>
        <p:nvSpPr>
          <p:cNvPr id="5" name="内容占位符 4">
            <a:extLst>
              <a:ext uri="{FF2B5EF4-FFF2-40B4-BE49-F238E27FC236}">
                <a16:creationId xmlns:a16="http://schemas.microsoft.com/office/drawing/2014/main" id="{05C898B0-8348-483A-92C1-7011B1009AFB}"/>
              </a:ext>
            </a:extLst>
          </p:cNvPr>
          <p:cNvSpPr>
            <a:spLocks noGrp="1"/>
          </p:cNvSpPr>
          <p:nvPr>
            <p:ph idx="1"/>
          </p:nvPr>
        </p:nvSpPr>
        <p:spPr/>
        <p:txBody>
          <a:bodyPr/>
          <a:lstStyle/>
          <a:p>
            <a:endParaRPr lang="zh-CN" altLang="en-US"/>
          </a:p>
        </p:txBody>
      </p:sp>
      <p:pic>
        <p:nvPicPr>
          <p:cNvPr id="3" name="图片 2">
            <a:extLst>
              <a:ext uri="{FF2B5EF4-FFF2-40B4-BE49-F238E27FC236}">
                <a16:creationId xmlns:a16="http://schemas.microsoft.com/office/drawing/2014/main" id="{C8C33631-46C8-42DA-BC05-2A181FEC706F}"/>
              </a:ext>
            </a:extLst>
          </p:cNvPr>
          <p:cNvPicPr>
            <a:picLocks noChangeAspect="1"/>
          </p:cNvPicPr>
          <p:nvPr/>
        </p:nvPicPr>
        <p:blipFill>
          <a:blip r:embed="rId3"/>
          <a:stretch>
            <a:fillRect/>
          </a:stretch>
        </p:blipFill>
        <p:spPr>
          <a:xfrm>
            <a:off x="74214" y="1846994"/>
            <a:ext cx="9041289" cy="4724401"/>
          </a:xfrm>
          <a:prstGeom prst="rect">
            <a:avLst/>
          </a:prstGeom>
        </p:spPr>
      </p:pic>
    </p:spTree>
    <p:extLst>
      <p:ext uri="{BB962C8B-B14F-4D97-AF65-F5344CB8AC3E}">
        <p14:creationId xmlns:p14="http://schemas.microsoft.com/office/powerpoint/2010/main" val="39812479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a:xfrm>
            <a:off x="594360" y="286605"/>
            <a:ext cx="8010144" cy="986020"/>
          </a:xfrm>
        </p:spPr>
        <p:txBody>
          <a:bodyPr>
            <a:noAutofit/>
          </a:bodyPr>
          <a:lstStyle/>
          <a:p>
            <a:r>
              <a:rPr lang="en-US" altLang="zh-CN" sz="3600" dirty="0"/>
              <a:t>COS</a:t>
            </a:r>
            <a:r>
              <a:rPr lang="zh-CN" altLang="en-US" sz="3600" dirty="0"/>
              <a:t>的基本概念</a:t>
            </a:r>
          </a:p>
        </p:txBody>
      </p:sp>
      <p:sp>
        <p:nvSpPr>
          <p:cNvPr id="6" name="内容占位符 5">
            <a:extLst>
              <a:ext uri="{FF2B5EF4-FFF2-40B4-BE49-F238E27FC236}">
                <a16:creationId xmlns:a16="http://schemas.microsoft.com/office/drawing/2014/main" id="{60BA0C91-137A-4A2F-9864-2299DEB1EBE4}"/>
              </a:ext>
            </a:extLst>
          </p:cNvPr>
          <p:cNvSpPr>
            <a:spLocks noGrp="1"/>
          </p:cNvSpPr>
          <p:nvPr>
            <p:ph idx="1"/>
          </p:nvPr>
        </p:nvSpPr>
        <p:spPr/>
        <p:txBody>
          <a:bodyPr/>
          <a:lstStyle/>
          <a:p>
            <a:endParaRPr lang="zh-CN" altLang="en-US" dirty="0"/>
          </a:p>
        </p:txBody>
      </p:sp>
      <p:sp>
        <p:nvSpPr>
          <p:cNvPr id="7" name="Rectangle 2">
            <a:extLst>
              <a:ext uri="{FF2B5EF4-FFF2-40B4-BE49-F238E27FC236}">
                <a16:creationId xmlns:a16="http://schemas.microsoft.com/office/drawing/2014/main" id="{59D80041-D2DF-4A84-9B27-3CE79D2B2526}"/>
              </a:ext>
            </a:extLst>
          </p:cNvPr>
          <p:cNvSpPr>
            <a:spLocks noChangeArrowheads="1"/>
          </p:cNvSpPr>
          <p:nvPr/>
        </p:nvSpPr>
        <p:spPr bwMode="auto">
          <a:xfrm>
            <a:off x="2277264" y="236462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8" name="对象 7">
            <a:extLst>
              <a:ext uri="{FF2B5EF4-FFF2-40B4-BE49-F238E27FC236}">
                <a16:creationId xmlns:a16="http://schemas.microsoft.com/office/drawing/2014/main" id="{609AF8E5-E85F-4238-889A-FA7B9D4B1C1E}"/>
              </a:ext>
            </a:extLst>
          </p:cNvPr>
          <p:cNvGraphicFramePr>
            <a:graphicFrameLocks noChangeAspect="1"/>
          </p:cNvGraphicFramePr>
          <p:nvPr>
            <p:extLst>
              <p:ext uri="{D42A27DB-BD31-4B8C-83A1-F6EECF244321}">
                <p14:modId xmlns:p14="http://schemas.microsoft.com/office/powerpoint/2010/main" val="3430555233"/>
              </p:ext>
            </p:extLst>
          </p:nvPr>
        </p:nvGraphicFramePr>
        <p:xfrm>
          <a:off x="2277264" y="2364627"/>
          <a:ext cx="4022725" cy="3108325"/>
        </p:xfrm>
        <a:graphic>
          <a:graphicData uri="http://schemas.openxmlformats.org/presentationml/2006/ole">
            <mc:AlternateContent xmlns:mc="http://schemas.openxmlformats.org/markup-compatibility/2006">
              <mc:Choice xmlns:v="urn:schemas-microsoft-com:vml" Requires="v">
                <p:oleObj spid="_x0000_s1027" name="Visio" r:id="rId3" imgW="4300733" imgH="3382776" progId="Visio.Drawing.11">
                  <p:embed/>
                </p:oleObj>
              </mc:Choice>
              <mc:Fallback>
                <p:oleObj name="Visio" r:id="rId3" imgW="4300733" imgH="3382776" progId="Visio.Drawing.11">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77264" y="2364627"/>
                        <a:ext cx="4022725" cy="31083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95333761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a:xfrm>
            <a:off x="594360" y="286605"/>
            <a:ext cx="8010144" cy="986020"/>
          </a:xfrm>
        </p:spPr>
        <p:txBody>
          <a:bodyPr>
            <a:noAutofit/>
          </a:bodyPr>
          <a:lstStyle/>
          <a:p>
            <a:r>
              <a:rPr lang="en-US" altLang="zh-CN" sz="3600" dirty="0"/>
              <a:t>SCP03</a:t>
            </a:r>
            <a:r>
              <a:rPr lang="zh-CN" altLang="en-US" sz="3600" dirty="0"/>
              <a:t>的内容管理</a:t>
            </a:r>
          </a:p>
        </p:txBody>
      </p:sp>
      <p:sp>
        <p:nvSpPr>
          <p:cNvPr id="5" name="内容占位符 4">
            <a:extLst>
              <a:ext uri="{FF2B5EF4-FFF2-40B4-BE49-F238E27FC236}">
                <a16:creationId xmlns:a16="http://schemas.microsoft.com/office/drawing/2014/main" id="{05C898B0-8348-483A-92C1-7011B1009AFB}"/>
              </a:ext>
            </a:extLst>
          </p:cNvPr>
          <p:cNvSpPr>
            <a:spLocks noGrp="1"/>
          </p:cNvSpPr>
          <p:nvPr>
            <p:ph idx="1"/>
          </p:nvPr>
        </p:nvSpPr>
        <p:spPr/>
        <p:txBody>
          <a:bodyPr/>
          <a:lstStyle/>
          <a:p>
            <a:r>
              <a:rPr lang="en-US" altLang="zh-CN" dirty="0"/>
              <a:t>DAP</a:t>
            </a:r>
            <a:r>
              <a:rPr lang="zh-CN" altLang="en-US" dirty="0"/>
              <a:t>：应用提供商要求校验或控制授权中心在下载或安装时强制检查合法性。具有</a:t>
            </a:r>
            <a:r>
              <a:rPr lang="en-US" altLang="zh-CN" dirty="0"/>
              <a:t>DAP</a:t>
            </a:r>
            <a:r>
              <a:rPr lang="zh-CN" altLang="en-US" dirty="0"/>
              <a:t>权限的</a:t>
            </a:r>
            <a:r>
              <a:rPr lang="en-US" altLang="zh-CN" dirty="0"/>
              <a:t>SD</a:t>
            </a:r>
            <a:r>
              <a:rPr lang="zh-CN" altLang="en-US" dirty="0"/>
              <a:t>可执行该检查。（</a:t>
            </a:r>
            <a:r>
              <a:rPr lang="en-US" altLang="zh-CN" dirty="0"/>
              <a:t>SCP02</a:t>
            </a:r>
            <a:r>
              <a:rPr lang="zh-CN" altLang="en-US" dirty="0"/>
              <a:t>中使用</a:t>
            </a:r>
            <a:r>
              <a:rPr lang="en-US" altLang="zh-CN" dirty="0"/>
              <a:t>1024</a:t>
            </a:r>
            <a:r>
              <a:rPr lang="zh-CN" altLang="en-US" dirty="0"/>
              <a:t>位的</a:t>
            </a:r>
            <a:r>
              <a:rPr lang="en-US" altLang="zh-CN" dirty="0"/>
              <a:t>RSA</a:t>
            </a:r>
            <a:r>
              <a:rPr lang="zh-CN" altLang="en-US" dirty="0"/>
              <a:t>（</a:t>
            </a:r>
            <a:r>
              <a:rPr lang="en-US" altLang="zh-CN" dirty="0"/>
              <a:t>SHA1</a:t>
            </a:r>
            <a:r>
              <a:rPr lang="zh-CN" altLang="en-US" dirty="0"/>
              <a:t>，</a:t>
            </a:r>
            <a:r>
              <a:rPr lang="en-US" altLang="zh-CN" dirty="0"/>
              <a:t>PKCS#1</a:t>
            </a:r>
            <a:r>
              <a:rPr lang="zh-CN" altLang="en-US" dirty="0"/>
              <a:t>）和</a:t>
            </a:r>
            <a:r>
              <a:rPr lang="en-US" altLang="zh-CN" dirty="0"/>
              <a:t>3DES</a:t>
            </a:r>
            <a:r>
              <a:rPr lang="zh-CN" altLang="en-US" dirty="0"/>
              <a:t>）</a:t>
            </a:r>
            <a:endParaRPr lang="en-US" altLang="zh-CN" dirty="0"/>
          </a:p>
          <a:p>
            <a:endParaRPr lang="en-US" altLang="zh-CN" dirty="0"/>
          </a:p>
          <a:p>
            <a:endParaRPr lang="en-US" altLang="zh-CN" dirty="0"/>
          </a:p>
          <a:p>
            <a:endParaRPr lang="en-US" altLang="zh-CN" dirty="0"/>
          </a:p>
          <a:p>
            <a:endParaRPr lang="en-US" altLang="zh-CN" dirty="0"/>
          </a:p>
          <a:p>
            <a:r>
              <a:rPr lang="en-US" altLang="zh-CN" dirty="0"/>
              <a:t>Receipts</a:t>
            </a:r>
            <a:r>
              <a:rPr lang="zh-CN" altLang="en-US" dirty="0"/>
              <a:t>（收条）</a:t>
            </a:r>
          </a:p>
        </p:txBody>
      </p:sp>
      <p:pic>
        <p:nvPicPr>
          <p:cNvPr id="4" name="图片 3">
            <a:extLst>
              <a:ext uri="{FF2B5EF4-FFF2-40B4-BE49-F238E27FC236}">
                <a16:creationId xmlns:a16="http://schemas.microsoft.com/office/drawing/2014/main" id="{DB6F9A82-444C-4775-9EBA-190AF6521EB8}"/>
              </a:ext>
            </a:extLst>
          </p:cNvPr>
          <p:cNvPicPr>
            <a:picLocks noChangeAspect="1"/>
          </p:cNvPicPr>
          <p:nvPr/>
        </p:nvPicPr>
        <p:blipFill>
          <a:blip r:embed="rId3"/>
          <a:stretch>
            <a:fillRect/>
          </a:stretch>
        </p:blipFill>
        <p:spPr>
          <a:xfrm>
            <a:off x="1282589" y="3137743"/>
            <a:ext cx="5843239" cy="1485205"/>
          </a:xfrm>
          <a:prstGeom prst="rect">
            <a:avLst/>
          </a:prstGeom>
        </p:spPr>
      </p:pic>
    </p:spTree>
    <p:extLst>
      <p:ext uri="{BB962C8B-B14F-4D97-AF65-F5344CB8AC3E}">
        <p14:creationId xmlns:p14="http://schemas.microsoft.com/office/powerpoint/2010/main" val="227575486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p:txBody>
          <a:bodyPr/>
          <a:lstStyle/>
          <a:p>
            <a:r>
              <a:rPr lang="en-US" altLang="zh-CN" dirty="0"/>
              <a:t>SCP10</a:t>
            </a:r>
            <a:endParaRPr lang="zh-CN" altLang="en-US" dirty="0"/>
          </a:p>
        </p:txBody>
      </p:sp>
      <p:sp>
        <p:nvSpPr>
          <p:cNvPr id="3" name="内容占位符 2">
            <a:extLst>
              <a:ext uri="{FF2B5EF4-FFF2-40B4-BE49-F238E27FC236}">
                <a16:creationId xmlns:a16="http://schemas.microsoft.com/office/drawing/2014/main" id="{A681C9B7-0582-4575-ADAC-EC028907D0A0}"/>
              </a:ext>
            </a:extLst>
          </p:cNvPr>
          <p:cNvSpPr>
            <a:spLocks noGrp="1"/>
          </p:cNvSpPr>
          <p:nvPr>
            <p:ph idx="1"/>
          </p:nvPr>
        </p:nvSpPr>
        <p:spPr/>
        <p:txBody>
          <a:bodyPr>
            <a:normAutofit/>
          </a:bodyPr>
          <a:lstStyle/>
          <a:p>
            <a:pPr lvl="1"/>
            <a:r>
              <a:rPr lang="en-US" altLang="zh-CN" dirty="0"/>
              <a:t>SCP10 </a:t>
            </a:r>
            <a:r>
              <a:rPr lang="zh-CN" altLang="en-US" dirty="0"/>
              <a:t>采用非对称算法和</a:t>
            </a:r>
            <a:r>
              <a:rPr lang="en-US" altLang="zh-CN" dirty="0"/>
              <a:t>PKI</a:t>
            </a:r>
            <a:r>
              <a:rPr lang="zh-CN" altLang="en-US" dirty="0"/>
              <a:t>体系进行安全通道的发起</a:t>
            </a:r>
            <a:r>
              <a:rPr lang="en-US" altLang="zh-CN" dirty="0"/>
              <a:t>, </a:t>
            </a:r>
            <a:r>
              <a:rPr lang="zh-CN" altLang="en-US" dirty="0"/>
              <a:t>采用对称算法的会话密钥用于安全消息的传输</a:t>
            </a:r>
            <a:r>
              <a:rPr lang="en-US" altLang="zh-CN" dirty="0"/>
              <a:t>.</a:t>
            </a:r>
          </a:p>
          <a:p>
            <a:pPr lvl="1"/>
            <a:r>
              <a:rPr lang="zh-CN" altLang="en-US" dirty="0"/>
              <a:t>安全域的拥有者明确对应着应用提供商和设备发行商。</a:t>
            </a:r>
            <a:endParaRPr lang="en-US" altLang="zh-CN" dirty="0"/>
          </a:p>
          <a:p>
            <a:pPr lvl="1"/>
            <a:r>
              <a:rPr lang="en-US" altLang="zh-CN" dirty="0" err="1"/>
              <a:t>i</a:t>
            </a:r>
            <a:r>
              <a:rPr lang="zh-CN" altLang="en-US" dirty="0"/>
              <a:t>参如下定义</a:t>
            </a:r>
          </a:p>
        </p:txBody>
      </p:sp>
      <p:pic>
        <p:nvPicPr>
          <p:cNvPr id="4" name="图片 3">
            <a:extLst>
              <a:ext uri="{FF2B5EF4-FFF2-40B4-BE49-F238E27FC236}">
                <a16:creationId xmlns:a16="http://schemas.microsoft.com/office/drawing/2014/main" id="{2F2B8CAD-B507-4778-893E-871C4AFE1152}"/>
              </a:ext>
            </a:extLst>
          </p:cNvPr>
          <p:cNvPicPr>
            <a:picLocks noChangeAspect="1"/>
          </p:cNvPicPr>
          <p:nvPr/>
        </p:nvPicPr>
        <p:blipFill>
          <a:blip r:embed="rId3"/>
          <a:stretch>
            <a:fillRect/>
          </a:stretch>
        </p:blipFill>
        <p:spPr>
          <a:xfrm>
            <a:off x="22859" y="4181571"/>
            <a:ext cx="9144000" cy="1577501"/>
          </a:xfrm>
          <a:prstGeom prst="rect">
            <a:avLst/>
          </a:prstGeom>
        </p:spPr>
      </p:pic>
    </p:spTree>
    <p:extLst>
      <p:ext uri="{BB962C8B-B14F-4D97-AF65-F5344CB8AC3E}">
        <p14:creationId xmlns:p14="http://schemas.microsoft.com/office/powerpoint/2010/main" val="8203205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p:txBody>
          <a:bodyPr/>
          <a:lstStyle/>
          <a:p>
            <a:r>
              <a:rPr lang="en-US" altLang="zh-CN" dirty="0"/>
              <a:t>SCP10</a:t>
            </a:r>
            <a:endParaRPr lang="zh-CN" altLang="en-US" dirty="0"/>
          </a:p>
        </p:txBody>
      </p:sp>
      <p:sp>
        <p:nvSpPr>
          <p:cNvPr id="3" name="内容占位符 2">
            <a:extLst>
              <a:ext uri="{FF2B5EF4-FFF2-40B4-BE49-F238E27FC236}">
                <a16:creationId xmlns:a16="http://schemas.microsoft.com/office/drawing/2014/main" id="{A681C9B7-0582-4575-ADAC-EC028907D0A0}"/>
              </a:ext>
            </a:extLst>
          </p:cNvPr>
          <p:cNvSpPr>
            <a:spLocks noGrp="1"/>
          </p:cNvSpPr>
          <p:nvPr>
            <p:ph idx="1"/>
          </p:nvPr>
        </p:nvSpPr>
        <p:spPr/>
        <p:txBody>
          <a:bodyPr>
            <a:normAutofit lnSpcReduction="10000"/>
          </a:bodyPr>
          <a:lstStyle/>
          <a:p>
            <a:pPr lvl="1"/>
            <a:r>
              <a:rPr lang="zh-CN" altLang="en-US" dirty="0"/>
              <a:t>采用证书机制，外部设备与安全设备共享可信根（可信元），在发行时，通过不同的由可信根所授权的密钥权威签发证书。</a:t>
            </a:r>
            <a:endParaRPr lang="en-US" altLang="zh-CN" dirty="0"/>
          </a:p>
          <a:p>
            <a:pPr lvl="1"/>
            <a:r>
              <a:rPr lang="en-US" altLang="zh-CN" dirty="0"/>
              <a:t>SCP10</a:t>
            </a:r>
            <a:r>
              <a:rPr lang="zh-CN" altLang="en-US" dirty="0"/>
              <a:t>中</a:t>
            </a:r>
            <a:r>
              <a:rPr lang="en-US" altLang="zh-CN" dirty="0"/>
              <a:t>SD</a:t>
            </a:r>
            <a:r>
              <a:rPr lang="zh-CN" altLang="en-US" dirty="0"/>
              <a:t>的最小密钥和证书集合如下</a:t>
            </a:r>
            <a:r>
              <a:rPr lang="en-US" altLang="zh-CN" dirty="0"/>
              <a:t>:</a:t>
            </a:r>
          </a:p>
          <a:p>
            <a:pPr lvl="2"/>
            <a:r>
              <a:rPr lang="zh-CN" altLang="en-US" dirty="0"/>
              <a:t>用于</a:t>
            </a:r>
            <a:r>
              <a:rPr lang="en-US" altLang="zh-CN" dirty="0"/>
              <a:t>External Authentication</a:t>
            </a:r>
            <a:r>
              <a:rPr lang="zh-CN" altLang="en-US" dirty="0"/>
              <a:t>的可信元公钥</a:t>
            </a:r>
            <a:r>
              <a:rPr lang="en-US" altLang="zh-CN" dirty="0"/>
              <a:t> (PK.TP_EX.AUT);</a:t>
            </a:r>
          </a:p>
          <a:p>
            <a:pPr lvl="2"/>
            <a:r>
              <a:rPr lang="en-US" altLang="zh-CN" dirty="0"/>
              <a:t>SD</a:t>
            </a:r>
            <a:r>
              <a:rPr lang="zh-CN" altLang="en-US" dirty="0"/>
              <a:t>的私钥</a:t>
            </a:r>
            <a:r>
              <a:rPr lang="en-US" altLang="zh-CN" dirty="0"/>
              <a:t>(SK.SD.AUT);</a:t>
            </a:r>
          </a:p>
          <a:p>
            <a:pPr lvl="2"/>
            <a:r>
              <a:rPr lang="en-US" altLang="zh-CN" dirty="0"/>
              <a:t>SD</a:t>
            </a:r>
            <a:r>
              <a:rPr lang="zh-CN" altLang="en-US" dirty="0"/>
              <a:t>的公钥</a:t>
            </a:r>
            <a:r>
              <a:rPr lang="en-US" altLang="zh-CN" dirty="0"/>
              <a:t>(PK.SD.AUT); and</a:t>
            </a:r>
          </a:p>
          <a:p>
            <a:pPr lvl="2"/>
            <a:r>
              <a:rPr lang="zh-CN" altLang="en-US" dirty="0"/>
              <a:t>被</a:t>
            </a:r>
            <a:r>
              <a:rPr lang="en-US" altLang="zh-CN" dirty="0"/>
              <a:t>SD</a:t>
            </a:r>
            <a:r>
              <a:rPr lang="zh-CN" altLang="en-US" dirty="0"/>
              <a:t>密钥权威签发的</a:t>
            </a:r>
            <a:r>
              <a:rPr lang="en-US" altLang="zh-CN" dirty="0"/>
              <a:t>SD</a:t>
            </a:r>
            <a:r>
              <a:rPr lang="zh-CN" altLang="en-US" dirty="0"/>
              <a:t>公钥相关的</a:t>
            </a:r>
            <a:r>
              <a:rPr lang="en-US" altLang="zh-CN" dirty="0"/>
              <a:t>SD</a:t>
            </a:r>
            <a:r>
              <a:rPr lang="zh-CN" altLang="en-US" dirty="0"/>
              <a:t>的证书</a:t>
            </a:r>
            <a:r>
              <a:rPr lang="en-US" altLang="zh-CN" dirty="0"/>
              <a:t> (CERT.SD.AUT).</a:t>
            </a:r>
          </a:p>
          <a:p>
            <a:pPr lvl="1"/>
            <a:r>
              <a:rPr lang="en-US" altLang="zh-CN" dirty="0"/>
              <a:t>SD</a:t>
            </a:r>
            <a:r>
              <a:rPr lang="zh-CN" altLang="en-US" dirty="0"/>
              <a:t>还可以包含</a:t>
            </a:r>
            <a:r>
              <a:rPr lang="en-US" altLang="zh-CN" dirty="0"/>
              <a:t>:</a:t>
            </a:r>
          </a:p>
          <a:p>
            <a:pPr lvl="2"/>
            <a:r>
              <a:rPr lang="zh-CN" altLang="en-US" dirty="0"/>
              <a:t>外部实体的公钥</a:t>
            </a:r>
            <a:r>
              <a:rPr lang="en-US" altLang="zh-CN" dirty="0"/>
              <a:t>(PK.OCE.AUT)</a:t>
            </a:r>
            <a:r>
              <a:rPr lang="zh-CN" altLang="en-US" dirty="0"/>
              <a:t>，用于</a:t>
            </a:r>
            <a:r>
              <a:rPr lang="en-US" altLang="zh-CN" dirty="0"/>
              <a:t>External Authentication;</a:t>
            </a:r>
          </a:p>
          <a:p>
            <a:pPr lvl="2"/>
            <a:r>
              <a:rPr lang="zh-CN" altLang="en-US" dirty="0"/>
              <a:t>密钥权威的公钥</a:t>
            </a:r>
            <a:r>
              <a:rPr lang="en-US" altLang="zh-CN" dirty="0"/>
              <a:t> (PK.KA_EX.AUT) </a:t>
            </a:r>
            <a:r>
              <a:rPr lang="zh-CN" altLang="en-US" dirty="0"/>
              <a:t>，用于来自于可信元的证书链认证</a:t>
            </a:r>
            <a:r>
              <a:rPr lang="en-US" altLang="zh-CN" dirty="0"/>
              <a:t>; and</a:t>
            </a:r>
          </a:p>
          <a:p>
            <a:pPr lvl="2"/>
            <a:r>
              <a:rPr lang="zh-CN" altLang="en-US" dirty="0"/>
              <a:t>密钥权威签发的用于内部认证的证书</a:t>
            </a:r>
            <a:r>
              <a:rPr lang="en-US" altLang="zh-CN" dirty="0"/>
              <a:t>Certificate(s).</a:t>
            </a:r>
            <a:endParaRPr lang="zh-CN" altLang="en-US" dirty="0"/>
          </a:p>
        </p:txBody>
      </p:sp>
    </p:spTree>
    <p:extLst>
      <p:ext uri="{BB962C8B-B14F-4D97-AF65-F5344CB8AC3E}">
        <p14:creationId xmlns:p14="http://schemas.microsoft.com/office/powerpoint/2010/main" val="125229331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p:txBody>
          <a:bodyPr/>
          <a:lstStyle/>
          <a:p>
            <a:r>
              <a:rPr lang="en-US" altLang="zh-CN" dirty="0"/>
              <a:t>SCP10</a:t>
            </a:r>
            <a:endParaRPr lang="zh-CN" altLang="en-US" dirty="0"/>
          </a:p>
        </p:txBody>
      </p:sp>
      <p:sp>
        <p:nvSpPr>
          <p:cNvPr id="3" name="内容占位符 2">
            <a:extLst>
              <a:ext uri="{FF2B5EF4-FFF2-40B4-BE49-F238E27FC236}">
                <a16:creationId xmlns:a16="http://schemas.microsoft.com/office/drawing/2014/main" id="{A681C9B7-0582-4575-ADAC-EC028907D0A0}"/>
              </a:ext>
            </a:extLst>
          </p:cNvPr>
          <p:cNvSpPr>
            <a:spLocks noGrp="1"/>
          </p:cNvSpPr>
          <p:nvPr>
            <p:ph idx="1"/>
          </p:nvPr>
        </p:nvSpPr>
        <p:spPr/>
        <p:txBody>
          <a:bodyPr>
            <a:normAutofit/>
          </a:bodyPr>
          <a:lstStyle/>
          <a:p>
            <a:pPr lvl="1"/>
            <a:r>
              <a:rPr lang="zh-CN" altLang="en-US" dirty="0"/>
              <a:t>需与安全设备通信的外部实体</a:t>
            </a:r>
            <a:r>
              <a:rPr lang="en-US" altLang="zh-CN" dirty="0"/>
              <a:t>(OCE)</a:t>
            </a:r>
            <a:r>
              <a:rPr lang="zh-CN" altLang="en-US" dirty="0"/>
              <a:t>所需的最小密钥和证书集合包括：</a:t>
            </a:r>
            <a:r>
              <a:rPr lang="en-US" altLang="zh-CN" dirty="0"/>
              <a:t>:</a:t>
            </a:r>
          </a:p>
          <a:p>
            <a:pPr lvl="2"/>
            <a:r>
              <a:rPr lang="zh-CN" altLang="en-US" dirty="0"/>
              <a:t>公钥，用于</a:t>
            </a:r>
            <a:r>
              <a:rPr lang="en-US" altLang="zh-CN" dirty="0"/>
              <a:t>Internal Authentication (PK.TP_IN.AUT) );</a:t>
            </a:r>
          </a:p>
          <a:p>
            <a:pPr lvl="2"/>
            <a:r>
              <a:rPr lang="zh-CN" altLang="en-US" dirty="0"/>
              <a:t>外部实体的公钥</a:t>
            </a:r>
            <a:r>
              <a:rPr lang="en-US" altLang="zh-CN" dirty="0"/>
              <a:t>(PK.OCE.AUT);</a:t>
            </a:r>
          </a:p>
          <a:p>
            <a:pPr lvl="2"/>
            <a:r>
              <a:rPr lang="zh-CN" altLang="en-US" dirty="0"/>
              <a:t>外部实体证书</a:t>
            </a:r>
            <a:r>
              <a:rPr lang="en-US" altLang="zh-CN" dirty="0"/>
              <a:t>Certificate (CERT.OCE.AUT) </a:t>
            </a:r>
            <a:r>
              <a:rPr lang="zh-CN" altLang="en-US" dirty="0"/>
              <a:t>：外部实体的密钥权威所签发的外部实体的公钥的证书</a:t>
            </a:r>
            <a:r>
              <a:rPr lang="en-US" altLang="zh-CN" dirty="0"/>
              <a:t>;</a:t>
            </a:r>
          </a:p>
          <a:p>
            <a:pPr lvl="2"/>
            <a:r>
              <a:rPr lang="zh-CN" altLang="en-US" dirty="0"/>
              <a:t>外部实体可信元证书公钥</a:t>
            </a:r>
            <a:r>
              <a:rPr lang="en-US" altLang="zh-CN" dirty="0"/>
              <a:t> (PK.TP_OCE.AUT) </a:t>
            </a:r>
            <a:r>
              <a:rPr lang="zh-CN" altLang="en-US" dirty="0"/>
              <a:t>一直到</a:t>
            </a:r>
            <a:r>
              <a:rPr lang="en-US" altLang="zh-CN" dirty="0"/>
              <a:t>SD</a:t>
            </a:r>
            <a:r>
              <a:rPr lang="zh-CN" altLang="en-US" dirty="0"/>
              <a:t>的公钥的证书链中的公钥</a:t>
            </a:r>
            <a:r>
              <a:rPr lang="en-US" altLang="zh-CN" dirty="0"/>
              <a:t>.</a:t>
            </a:r>
          </a:p>
          <a:p>
            <a:pPr lvl="1"/>
            <a:r>
              <a:rPr lang="en-US" altLang="zh-CN" dirty="0"/>
              <a:t>OCE</a:t>
            </a:r>
            <a:r>
              <a:rPr lang="zh-CN" altLang="en-US" dirty="0"/>
              <a:t>还可以包含</a:t>
            </a:r>
            <a:r>
              <a:rPr lang="en-US" altLang="zh-CN" dirty="0"/>
              <a:t>:</a:t>
            </a:r>
          </a:p>
          <a:p>
            <a:pPr lvl="2"/>
            <a:r>
              <a:rPr lang="zh-CN" altLang="en-US" dirty="0"/>
              <a:t>外部认证所用的密钥权威的证书，从可信元到外部实体的证书链</a:t>
            </a:r>
            <a:r>
              <a:rPr lang="en-US" altLang="zh-CN" dirty="0"/>
              <a:t> (CERT.KA_EX.AUT) </a:t>
            </a:r>
            <a:r>
              <a:rPr lang="zh-CN" altLang="en-US" dirty="0"/>
              <a:t>。</a:t>
            </a:r>
          </a:p>
        </p:txBody>
      </p:sp>
    </p:spTree>
    <p:extLst>
      <p:ext uri="{BB962C8B-B14F-4D97-AF65-F5344CB8AC3E}">
        <p14:creationId xmlns:p14="http://schemas.microsoft.com/office/powerpoint/2010/main" val="233917742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3">
            <a:extLst>
              <a:ext uri="{FF2B5EF4-FFF2-40B4-BE49-F238E27FC236}">
                <a16:creationId xmlns:a16="http://schemas.microsoft.com/office/drawing/2014/main" id="{8C98E464-35BA-4D81-9E1A-207692852011}"/>
              </a:ext>
            </a:extLst>
          </p:cNvPr>
          <p:cNvPicPr>
            <a:picLocks noGrp="1" noChangeAspect="1"/>
          </p:cNvPicPr>
          <p:nvPr>
            <p:ph idx="1"/>
          </p:nvPr>
        </p:nvPicPr>
        <p:blipFill>
          <a:blip r:embed="rId3"/>
          <a:stretch>
            <a:fillRect/>
          </a:stretch>
        </p:blipFill>
        <p:spPr>
          <a:xfrm>
            <a:off x="475499" y="1211171"/>
            <a:ext cx="5184163" cy="3911975"/>
          </a:xfrm>
          <a:prstGeom prst="rect">
            <a:avLst/>
          </a:prstGeom>
        </p:spPr>
      </p:pic>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a:xfrm>
            <a:off x="6105832" y="639097"/>
            <a:ext cx="2551471" cy="3686015"/>
          </a:xfrm>
        </p:spPr>
        <p:txBody>
          <a:bodyPr vert="horz" lIns="91440" tIns="45720" rIns="91440" bIns="45720" rtlCol="0" anchor="b">
            <a:normAutofit/>
          </a:bodyPr>
          <a:lstStyle/>
          <a:p>
            <a:r>
              <a:rPr lang="en-US" altLang="zh-CN" sz="2300">
                <a:solidFill>
                  <a:schemeClr val="tx1">
                    <a:lumMod val="85000"/>
                    <a:lumOff val="15000"/>
                  </a:schemeClr>
                </a:solidFill>
                <a:latin typeface="+mj-lt"/>
                <a:ea typeface="+mj-ea"/>
              </a:rPr>
              <a:t>SCP10</a:t>
            </a:r>
            <a:br>
              <a:rPr lang="en-US" altLang="zh-CN" sz="2300">
                <a:solidFill>
                  <a:schemeClr val="tx1">
                    <a:lumMod val="85000"/>
                    <a:lumOff val="15000"/>
                  </a:schemeClr>
                </a:solidFill>
                <a:latin typeface="+mj-lt"/>
                <a:ea typeface="+mj-ea"/>
              </a:rPr>
            </a:br>
            <a:br>
              <a:rPr lang="en-US" altLang="zh-CN" sz="2300">
                <a:solidFill>
                  <a:schemeClr val="tx1">
                    <a:lumMod val="85000"/>
                    <a:lumOff val="15000"/>
                  </a:schemeClr>
                </a:solidFill>
                <a:latin typeface="+mj-lt"/>
                <a:ea typeface="+mj-ea"/>
              </a:rPr>
            </a:br>
            <a:r>
              <a:rPr lang="en-US" altLang="zh-CN" sz="2300">
                <a:solidFill>
                  <a:schemeClr val="tx1">
                    <a:lumMod val="85000"/>
                    <a:lumOff val="15000"/>
                  </a:schemeClr>
                </a:solidFill>
                <a:latin typeface="+mj-lt"/>
                <a:ea typeface="+mj-ea"/>
              </a:rPr>
              <a:t>Mode A</a:t>
            </a:r>
            <a:br>
              <a:rPr lang="en-US" altLang="zh-CN" sz="2300">
                <a:solidFill>
                  <a:schemeClr val="tx1">
                    <a:lumMod val="85000"/>
                    <a:lumOff val="15000"/>
                  </a:schemeClr>
                </a:solidFill>
                <a:latin typeface="+mj-lt"/>
                <a:ea typeface="+mj-ea"/>
              </a:rPr>
            </a:br>
            <a:br>
              <a:rPr lang="en-US" altLang="zh-CN" sz="2300">
                <a:solidFill>
                  <a:schemeClr val="tx1">
                    <a:lumMod val="85000"/>
                    <a:lumOff val="15000"/>
                  </a:schemeClr>
                </a:solidFill>
                <a:latin typeface="+mj-lt"/>
                <a:ea typeface="+mj-ea"/>
              </a:rPr>
            </a:br>
            <a:r>
              <a:rPr lang="zh-CN" altLang="en-US" sz="2300">
                <a:solidFill>
                  <a:schemeClr val="tx1">
                    <a:lumMod val="85000"/>
                    <a:lumOff val="15000"/>
                  </a:schemeClr>
                </a:solidFill>
                <a:latin typeface="+mj-lt"/>
                <a:ea typeface="+mj-ea"/>
              </a:rPr>
              <a:t>可信根签发外部设备管理，外部设备管理签发外部设备；</a:t>
            </a:r>
            <a:br>
              <a:rPr lang="en-US" altLang="zh-CN" sz="2300">
                <a:solidFill>
                  <a:schemeClr val="tx1">
                    <a:lumMod val="85000"/>
                    <a:lumOff val="15000"/>
                  </a:schemeClr>
                </a:solidFill>
                <a:latin typeface="+mj-lt"/>
                <a:ea typeface="+mj-ea"/>
              </a:rPr>
            </a:br>
            <a:br>
              <a:rPr lang="en-US" altLang="zh-CN" sz="2300">
                <a:solidFill>
                  <a:schemeClr val="tx1">
                    <a:lumMod val="85000"/>
                    <a:lumOff val="15000"/>
                  </a:schemeClr>
                </a:solidFill>
                <a:latin typeface="+mj-lt"/>
                <a:ea typeface="+mj-ea"/>
              </a:rPr>
            </a:br>
            <a:r>
              <a:rPr lang="zh-CN" altLang="en-US" sz="2300">
                <a:solidFill>
                  <a:schemeClr val="tx1">
                    <a:lumMod val="85000"/>
                    <a:lumOff val="15000"/>
                  </a:schemeClr>
                </a:solidFill>
                <a:latin typeface="+mj-lt"/>
                <a:ea typeface="+mj-ea"/>
              </a:rPr>
              <a:t>安全芯片由可信根直接签发</a:t>
            </a:r>
            <a:br>
              <a:rPr lang="zh-CN" altLang="en-US" sz="2300">
                <a:solidFill>
                  <a:schemeClr val="tx1">
                    <a:lumMod val="85000"/>
                    <a:lumOff val="15000"/>
                  </a:schemeClr>
                </a:solidFill>
                <a:latin typeface="+mj-lt"/>
                <a:ea typeface="+mj-ea"/>
              </a:rPr>
            </a:br>
            <a:endParaRPr lang="en-US" altLang="zh-CN" sz="2300">
              <a:solidFill>
                <a:schemeClr val="tx1">
                  <a:lumMod val="85000"/>
                  <a:lumOff val="15000"/>
                </a:schemeClr>
              </a:solidFill>
              <a:latin typeface="+mj-lt"/>
              <a:ea typeface="+mj-ea"/>
            </a:endParaRPr>
          </a:p>
        </p:txBody>
      </p:sp>
    </p:spTree>
    <p:extLst>
      <p:ext uri="{BB962C8B-B14F-4D97-AF65-F5344CB8AC3E}">
        <p14:creationId xmlns:p14="http://schemas.microsoft.com/office/powerpoint/2010/main" val="269632443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4">
            <a:extLst>
              <a:ext uri="{FF2B5EF4-FFF2-40B4-BE49-F238E27FC236}">
                <a16:creationId xmlns:a16="http://schemas.microsoft.com/office/drawing/2014/main" id="{542919C3-2B76-48CA-9DFE-70598404F7A0}"/>
              </a:ext>
            </a:extLst>
          </p:cNvPr>
          <p:cNvPicPr>
            <a:picLocks noGrp="1" noChangeAspect="1"/>
          </p:cNvPicPr>
          <p:nvPr>
            <p:ph idx="1"/>
          </p:nvPr>
        </p:nvPicPr>
        <p:blipFill>
          <a:blip r:embed="rId3"/>
          <a:stretch>
            <a:fillRect/>
          </a:stretch>
        </p:blipFill>
        <p:spPr>
          <a:xfrm>
            <a:off x="475499" y="1069619"/>
            <a:ext cx="5184163" cy="4195079"/>
          </a:xfrm>
          <a:prstGeom prst="rect">
            <a:avLst/>
          </a:prstGeom>
        </p:spPr>
      </p:pic>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a:xfrm>
            <a:off x="6105832" y="639097"/>
            <a:ext cx="2551471" cy="3686015"/>
          </a:xfrm>
        </p:spPr>
        <p:txBody>
          <a:bodyPr vert="horz" lIns="91440" tIns="45720" rIns="91440" bIns="45720" rtlCol="0" anchor="b">
            <a:normAutofit/>
          </a:bodyPr>
          <a:lstStyle/>
          <a:p>
            <a:r>
              <a:rPr lang="en-US" altLang="zh-CN" sz="3100" dirty="0">
                <a:solidFill>
                  <a:schemeClr val="tx1">
                    <a:lumMod val="85000"/>
                    <a:lumOff val="15000"/>
                  </a:schemeClr>
                </a:solidFill>
                <a:latin typeface="+mj-lt"/>
                <a:ea typeface="+mj-ea"/>
              </a:rPr>
              <a:t>SCP10</a:t>
            </a:r>
            <a:br>
              <a:rPr lang="en-US" altLang="zh-CN" sz="3100" dirty="0">
                <a:solidFill>
                  <a:schemeClr val="tx1">
                    <a:lumMod val="85000"/>
                    <a:lumOff val="15000"/>
                  </a:schemeClr>
                </a:solidFill>
                <a:latin typeface="+mj-lt"/>
                <a:ea typeface="+mj-ea"/>
              </a:rPr>
            </a:br>
            <a:br>
              <a:rPr lang="en-US" altLang="zh-CN" sz="3100" dirty="0">
                <a:solidFill>
                  <a:schemeClr val="tx1">
                    <a:lumMod val="85000"/>
                    <a:lumOff val="15000"/>
                  </a:schemeClr>
                </a:solidFill>
                <a:latin typeface="+mj-lt"/>
                <a:ea typeface="+mj-ea"/>
              </a:rPr>
            </a:br>
            <a:r>
              <a:rPr lang="en-US" altLang="zh-CN" sz="3100" dirty="0">
                <a:solidFill>
                  <a:schemeClr val="tx1">
                    <a:lumMod val="85000"/>
                    <a:lumOff val="15000"/>
                  </a:schemeClr>
                </a:solidFill>
                <a:latin typeface="+mj-lt"/>
                <a:ea typeface="+mj-ea"/>
              </a:rPr>
              <a:t>Mode B</a:t>
            </a:r>
            <a:br>
              <a:rPr lang="en-US" altLang="zh-CN" sz="3100" dirty="0">
                <a:solidFill>
                  <a:schemeClr val="tx1">
                    <a:lumMod val="85000"/>
                    <a:lumOff val="15000"/>
                  </a:schemeClr>
                </a:solidFill>
                <a:latin typeface="+mj-lt"/>
                <a:ea typeface="+mj-ea"/>
              </a:rPr>
            </a:br>
            <a:br>
              <a:rPr lang="en-US" altLang="zh-CN" sz="3100" dirty="0">
                <a:solidFill>
                  <a:schemeClr val="tx1">
                    <a:lumMod val="85000"/>
                    <a:lumOff val="15000"/>
                  </a:schemeClr>
                </a:solidFill>
                <a:latin typeface="+mj-lt"/>
                <a:ea typeface="+mj-ea"/>
              </a:rPr>
            </a:br>
            <a:r>
              <a:rPr lang="zh-CN" altLang="en-US" sz="3100" dirty="0">
                <a:solidFill>
                  <a:schemeClr val="tx1">
                    <a:lumMod val="85000"/>
                    <a:lumOff val="15000"/>
                  </a:schemeClr>
                </a:solidFill>
                <a:latin typeface="+mj-lt"/>
                <a:ea typeface="+mj-ea"/>
              </a:rPr>
              <a:t>可信根同时签发设备和卡管，卡管再签发卡</a:t>
            </a:r>
            <a:br>
              <a:rPr lang="zh-CN" altLang="en-US" sz="3100" dirty="0">
                <a:solidFill>
                  <a:schemeClr val="tx1">
                    <a:lumMod val="85000"/>
                    <a:lumOff val="15000"/>
                  </a:schemeClr>
                </a:solidFill>
                <a:latin typeface="+mj-lt"/>
                <a:ea typeface="+mj-ea"/>
              </a:rPr>
            </a:br>
            <a:endParaRPr lang="en-US" altLang="zh-CN" sz="3100" dirty="0">
              <a:solidFill>
                <a:schemeClr val="tx1">
                  <a:lumMod val="85000"/>
                  <a:lumOff val="15000"/>
                </a:schemeClr>
              </a:solidFill>
              <a:latin typeface="+mj-lt"/>
              <a:ea typeface="+mj-ea"/>
            </a:endParaRPr>
          </a:p>
        </p:txBody>
      </p:sp>
    </p:spTree>
    <p:extLst>
      <p:ext uri="{BB962C8B-B14F-4D97-AF65-F5344CB8AC3E}">
        <p14:creationId xmlns:p14="http://schemas.microsoft.com/office/powerpoint/2010/main" val="269990546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图片 4">
            <a:extLst>
              <a:ext uri="{FF2B5EF4-FFF2-40B4-BE49-F238E27FC236}">
                <a16:creationId xmlns:a16="http://schemas.microsoft.com/office/drawing/2014/main" id="{034D6D9E-3581-4C61-9A74-2BDEF18DE0A9}"/>
              </a:ext>
            </a:extLst>
          </p:cNvPr>
          <p:cNvPicPr>
            <a:picLocks noGrp="1" noChangeAspect="1"/>
          </p:cNvPicPr>
          <p:nvPr>
            <p:ph idx="1"/>
          </p:nvPr>
        </p:nvPicPr>
        <p:blipFill>
          <a:blip r:embed="rId3"/>
          <a:stretch>
            <a:fillRect/>
          </a:stretch>
        </p:blipFill>
        <p:spPr>
          <a:xfrm>
            <a:off x="589414" y="640081"/>
            <a:ext cx="4956333" cy="5054156"/>
          </a:xfrm>
          <a:prstGeom prst="rect">
            <a:avLst/>
          </a:prstGeom>
        </p:spPr>
      </p:pic>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a:xfrm>
            <a:off x="6105832" y="639097"/>
            <a:ext cx="2551471" cy="3686015"/>
          </a:xfrm>
        </p:spPr>
        <p:txBody>
          <a:bodyPr vert="horz" lIns="91440" tIns="45720" rIns="91440" bIns="45720" rtlCol="0" anchor="b">
            <a:normAutofit/>
          </a:bodyPr>
          <a:lstStyle/>
          <a:p>
            <a:r>
              <a:rPr lang="en-US" altLang="zh-CN" sz="3600" dirty="0">
                <a:solidFill>
                  <a:schemeClr val="tx1">
                    <a:lumMod val="85000"/>
                    <a:lumOff val="15000"/>
                  </a:schemeClr>
                </a:solidFill>
                <a:latin typeface="+mj-lt"/>
                <a:ea typeface="+mj-ea"/>
              </a:rPr>
              <a:t>SCP10</a:t>
            </a:r>
            <a:br>
              <a:rPr lang="en-US" altLang="zh-CN" sz="3600" dirty="0">
                <a:solidFill>
                  <a:schemeClr val="tx1">
                    <a:lumMod val="85000"/>
                    <a:lumOff val="15000"/>
                  </a:schemeClr>
                </a:solidFill>
                <a:latin typeface="+mj-lt"/>
                <a:ea typeface="+mj-ea"/>
              </a:rPr>
            </a:br>
            <a:br>
              <a:rPr lang="en-US" altLang="zh-CN" sz="3600" dirty="0">
                <a:solidFill>
                  <a:schemeClr val="tx1">
                    <a:lumMod val="85000"/>
                    <a:lumOff val="15000"/>
                  </a:schemeClr>
                </a:solidFill>
                <a:latin typeface="+mj-lt"/>
                <a:ea typeface="+mj-ea"/>
              </a:rPr>
            </a:br>
            <a:r>
              <a:rPr lang="en-US" altLang="zh-CN" sz="3600" dirty="0">
                <a:solidFill>
                  <a:schemeClr val="tx1">
                    <a:lumMod val="85000"/>
                    <a:lumOff val="15000"/>
                  </a:schemeClr>
                </a:solidFill>
                <a:latin typeface="+mj-lt"/>
                <a:ea typeface="+mj-ea"/>
              </a:rPr>
              <a:t>Mode C</a:t>
            </a:r>
            <a:br>
              <a:rPr lang="en-US" altLang="zh-CN" sz="3600" dirty="0">
                <a:solidFill>
                  <a:schemeClr val="tx1">
                    <a:lumMod val="85000"/>
                    <a:lumOff val="15000"/>
                  </a:schemeClr>
                </a:solidFill>
                <a:latin typeface="+mj-lt"/>
                <a:ea typeface="+mj-ea"/>
              </a:rPr>
            </a:br>
            <a:br>
              <a:rPr lang="en-US" altLang="zh-CN" sz="3600" dirty="0">
                <a:solidFill>
                  <a:schemeClr val="tx1">
                    <a:lumMod val="85000"/>
                    <a:lumOff val="15000"/>
                  </a:schemeClr>
                </a:solidFill>
                <a:latin typeface="+mj-lt"/>
                <a:ea typeface="+mj-ea"/>
              </a:rPr>
            </a:br>
            <a:r>
              <a:rPr lang="zh-CN" altLang="en-US" sz="3600" dirty="0">
                <a:solidFill>
                  <a:schemeClr val="tx1">
                    <a:lumMod val="85000"/>
                    <a:lumOff val="15000"/>
                  </a:schemeClr>
                </a:solidFill>
                <a:latin typeface="+mj-lt"/>
                <a:ea typeface="+mj-ea"/>
              </a:rPr>
              <a:t>交叉签发，即交叉授权</a:t>
            </a:r>
            <a:br>
              <a:rPr lang="zh-CN" altLang="en-US" sz="3600" dirty="0">
                <a:solidFill>
                  <a:schemeClr val="tx1">
                    <a:lumMod val="85000"/>
                    <a:lumOff val="15000"/>
                  </a:schemeClr>
                </a:solidFill>
                <a:latin typeface="+mj-lt"/>
                <a:ea typeface="+mj-ea"/>
              </a:rPr>
            </a:br>
            <a:endParaRPr lang="en-US" altLang="zh-CN" sz="3600" dirty="0">
              <a:solidFill>
                <a:schemeClr val="tx1">
                  <a:lumMod val="85000"/>
                  <a:lumOff val="15000"/>
                </a:schemeClr>
              </a:solidFill>
              <a:latin typeface="+mj-lt"/>
              <a:ea typeface="+mj-ea"/>
            </a:endParaRPr>
          </a:p>
        </p:txBody>
      </p:sp>
    </p:spTree>
    <p:extLst>
      <p:ext uri="{BB962C8B-B14F-4D97-AF65-F5344CB8AC3E}">
        <p14:creationId xmlns:p14="http://schemas.microsoft.com/office/powerpoint/2010/main" val="335636096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61453C33-7DF5-4020-A9C9-BD5BCC0A3986}"/>
              </a:ext>
            </a:extLst>
          </p:cNvPr>
          <p:cNvPicPr>
            <a:picLocks noChangeAspect="1"/>
          </p:cNvPicPr>
          <p:nvPr/>
        </p:nvPicPr>
        <p:blipFill>
          <a:blip r:embed="rId3"/>
          <a:stretch>
            <a:fillRect/>
          </a:stretch>
        </p:blipFill>
        <p:spPr>
          <a:xfrm>
            <a:off x="3086257" y="1493630"/>
            <a:ext cx="5830915" cy="4014035"/>
          </a:xfrm>
          <a:prstGeom prst="rect">
            <a:avLst/>
          </a:prstGeom>
        </p:spPr>
      </p:pic>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a:xfrm>
            <a:off x="369277" y="516835"/>
            <a:ext cx="2313633" cy="2103875"/>
          </a:xfrm>
        </p:spPr>
        <p:txBody>
          <a:bodyPr vert="horz" lIns="91440" tIns="45720" rIns="91440" bIns="45720" rtlCol="0">
            <a:normAutofit/>
          </a:bodyPr>
          <a:lstStyle/>
          <a:p>
            <a:r>
              <a:rPr lang="en-US" altLang="zh-CN" sz="3100" dirty="0">
                <a:solidFill>
                  <a:srgbClr val="FFFFFF"/>
                </a:solidFill>
              </a:rPr>
              <a:t>SCP10</a:t>
            </a:r>
            <a:br>
              <a:rPr lang="en-US" altLang="zh-CN" sz="3100" dirty="0">
                <a:solidFill>
                  <a:srgbClr val="FFFFFF"/>
                </a:solidFill>
              </a:rPr>
            </a:br>
            <a:br>
              <a:rPr lang="en-US" altLang="zh-CN" sz="3100" dirty="0">
                <a:solidFill>
                  <a:srgbClr val="FFFFFF"/>
                </a:solidFill>
              </a:rPr>
            </a:br>
            <a:endParaRPr lang="en-US" altLang="zh-CN" sz="3100" dirty="0">
              <a:solidFill>
                <a:srgbClr val="FFFFFF"/>
              </a:solidFill>
              <a:latin typeface="+mj-lt"/>
              <a:ea typeface="+mj-ea"/>
            </a:endParaRPr>
          </a:p>
        </p:txBody>
      </p:sp>
      <p:sp>
        <p:nvSpPr>
          <p:cNvPr id="4" name="内容占位符 3">
            <a:extLst>
              <a:ext uri="{FF2B5EF4-FFF2-40B4-BE49-F238E27FC236}">
                <a16:creationId xmlns:a16="http://schemas.microsoft.com/office/drawing/2014/main" id="{2C40A58C-5312-4019-97C2-39277AF4F9D1}"/>
              </a:ext>
            </a:extLst>
          </p:cNvPr>
          <p:cNvSpPr>
            <a:spLocks noGrp="1"/>
          </p:cNvSpPr>
          <p:nvPr>
            <p:ph idx="1"/>
          </p:nvPr>
        </p:nvSpPr>
        <p:spPr>
          <a:xfrm>
            <a:off x="369278" y="2653800"/>
            <a:ext cx="2313633" cy="3335519"/>
          </a:xfrm>
        </p:spPr>
        <p:txBody>
          <a:bodyPr>
            <a:normAutofit/>
          </a:bodyPr>
          <a:lstStyle/>
          <a:p>
            <a:endParaRPr lang="zh-CN" altLang="en-US" sz="1300">
              <a:solidFill>
                <a:srgbClr val="FFFFFF"/>
              </a:solidFill>
            </a:endParaRPr>
          </a:p>
        </p:txBody>
      </p:sp>
    </p:spTree>
    <p:extLst>
      <p:ext uri="{BB962C8B-B14F-4D97-AF65-F5344CB8AC3E}">
        <p14:creationId xmlns:p14="http://schemas.microsoft.com/office/powerpoint/2010/main" val="4116217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E16A3C62-8B3D-4850-9449-826230A1EE17}"/>
              </a:ext>
            </a:extLst>
          </p:cNvPr>
          <p:cNvPicPr>
            <a:picLocks noChangeAspect="1"/>
          </p:cNvPicPr>
          <p:nvPr/>
        </p:nvPicPr>
        <p:blipFill>
          <a:blip r:embed="rId3"/>
          <a:stretch>
            <a:fillRect/>
          </a:stretch>
        </p:blipFill>
        <p:spPr>
          <a:xfrm>
            <a:off x="2472566" y="389861"/>
            <a:ext cx="6544015" cy="6244855"/>
          </a:xfrm>
          <a:prstGeom prst="rect">
            <a:avLst/>
          </a:prstGeom>
        </p:spPr>
      </p:pic>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a:xfrm>
            <a:off x="369277" y="516835"/>
            <a:ext cx="2313633" cy="2103875"/>
          </a:xfrm>
        </p:spPr>
        <p:txBody>
          <a:bodyPr vert="horz" lIns="91440" tIns="45720" rIns="91440" bIns="45720" rtlCol="0">
            <a:normAutofit/>
          </a:bodyPr>
          <a:lstStyle/>
          <a:p>
            <a:r>
              <a:rPr lang="en-US" altLang="zh-CN" sz="3100" dirty="0">
                <a:solidFill>
                  <a:srgbClr val="FFFFFF"/>
                </a:solidFill>
              </a:rPr>
              <a:t>SCP10</a:t>
            </a:r>
            <a:br>
              <a:rPr lang="en-US" altLang="zh-CN" sz="3100" dirty="0">
                <a:solidFill>
                  <a:srgbClr val="FFFFFF"/>
                </a:solidFill>
              </a:rPr>
            </a:br>
            <a:br>
              <a:rPr lang="en-US" altLang="zh-CN" sz="3100" dirty="0">
                <a:solidFill>
                  <a:srgbClr val="FFFFFF"/>
                </a:solidFill>
              </a:rPr>
            </a:br>
            <a:endParaRPr lang="en-US" altLang="zh-CN" sz="3100" dirty="0">
              <a:solidFill>
                <a:srgbClr val="FFFFFF"/>
              </a:solidFill>
              <a:latin typeface="+mj-lt"/>
              <a:ea typeface="+mj-ea"/>
            </a:endParaRPr>
          </a:p>
        </p:txBody>
      </p:sp>
      <p:sp>
        <p:nvSpPr>
          <p:cNvPr id="4" name="内容占位符 3">
            <a:extLst>
              <a:ext uri="{FF2B5EF4-FFF2-40B4-BE49-F238E27FC236}">
                <a16:creationId xmlns:a16="http://schemas.microsoft.com/office/drawing/2014/main" id="{2C40A58C-5312-4019-97C2-39277AF4F9D1}"/>
              </a:ext>
            </a:extLst>
          </p:cNvPr>
          <p:cNvSpPr>
            <a:spLocks noGrp="1"/>
          </p:cNvSpPr>
          <p:nvPr>
            <p:ph idx="1"/>
          </p:nvPr>
        </p:nvSpPr>
        <p:spPr>
          <a:xfrm>
            <a:off x="369278" y="2653800"/>
            <a:ext cx="2313633" cy="3335519"/>
          </a:xfrm>
        </p:spPr>
        <p:txBody>
          <a:bodyPr>
            <a:normAutofit/>
          </a:bodyPr>
          <a:lstStyle/>
          <a:p>
            <a:endParaRPr lang="zh-CN" altLang="en-US" sz="1300">
              <a:solidFill>
                <a:srgbClr val="FFFFFF"/>
              </a:solidFill>
            </a:endParaRPr>
          </a:p>
        </p:txBody>
      </p:sp>
    </p:spTree>
    <p:extLst>
      <p:ext uri="{BB962C8B-B14F-4D97-AF65-F5344CB8AC3E}">
        <p14:creationId xmlns:p14="http://schemas.microsoft.com/office/powerpoint/2010/main" val="165695325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D1A7C3-A8FF-4023-85EE-6CC610BBE3C7}"/>
              </a:ext>
            </a:extLst>
          </p:cNvPr>
          <p:cNvSpPr>
            <a:spLocks noGrp="1"/>
          </p:cNvSpPr>
          <p:nvPr>
            <p:ph type="title"/>
          </p:nvPr>
        </p:nvSpPr>
        <p:spPr/>
        <p:txBody>
          <a:bodyPr/>
          <a:lstStyle/>
          <a:p>
            <a:r>
              <a:rPr lang="en-US" altLang="zh-CN" dirty="0"/>
              <a:t>SCP80 &amp; SCP81</a:t>
            </a:r>
            <a:endParaRPr lang="zh-CN" altLang="en-US" dirty="0"/>
          </a:p>
        </p:txBody>
      </p:sp>
      <p:sp>
        <p:nvSpPr>
          <p:cNvPr id="3" name="内容占位符 2">
            <a:extLst>
              <a:ext uri="{FF2B5EF4-FFF2-40B4-BE49-F238E27FC236}">
                <a16:creationId xmlns:a16="http://schemas.microsoft.com/office/drawing/2014/main" id="{6E432227-53BE-48EF-961B-4EA2444722A8}"/>
              </a:ext>
            </a:extLst>
          </p:cNvPr>
          <p:cNvSpPr>
            <a:spLocks noGrp="1"/>
          </p:cNvSpPr>
          <p:nvPr>
            <p:ph idx="1"/>
          </p:nvPr>
        </p:nvSpPr>
        <p:spPr/>
        <p:txBody>
          <a:bodyPr/>
          <a:lstStyle/>
          <a:p>
            <a:endParaRPr lang="zh-CN" altLang="en-US"/>
          </a:p>
        </p:txBody>
      </p:sp>
      <p:pic>
        <p:nvPicPr>
          <p:cNvPr id="4" name="图片 3">
            <a:extLst>
              <a:ext uri="{FF2B5EF4-FFF2-40B4-BE49-F238E27FC236}">
                <a16:creationId xmlns:a16="http://schemas.microsoft.com/office/drawing/2014/main" id="{79496ADF-2F33-44F9-8D46-DCA02A540BFF}"/>
              </a:ext>
            </a:extLst>
          </p:cNvPr>
          <p:cNvPicPr>
            <a:picLocks noChangeAspect="1"/>
          </p:cNvPicPr>
          <p:nvPr/>
        </p:nvPicPr>
        <p:blipFill>
          <a:blip r:embed="rId2"/>
          <a:stretch>
            <a:fillRect/>
          </a:stretch>
        </p:blipFill>
        <p:spPr>
          <a:xfrm>
            <a:off x="3556512" y="1830237"/>
            <a:ext cx="5098562" cy="3197526"/>
          </a:xfrm>
          <a:prstGeom prst="rect">
            <a:avLst/>
          </a:prstGeom>
        </p:spPr>
      </p:pic>
    </p:spTree>
    <p:extLst>
      <p:ext uri="{BB962C8B-B14F-4D97-AF65-F5344CB8AC3E}">
        <p14:creationId xmlns:p14="http://schemas.microsoft.com/office/powerpoint/2010/main" val="7935626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a:xfrm>
            <a:off x="594360" y="286605"/>
            <a:ext cx="8010144" cy="986020"/>
          </a:xfrm>
        </p:spPr>
        <p:txBody>
          <a:bodyPr>
            <a:noAutofit/>
          </a:bodyPr>
          <a:lstStyle/>
          <a:p>
            <a:r>
              <a:rPr lang="en-US" altLang="zh-CN" sz="3600" dirty="0"/>
              <a:t>COS</a:t>
            </a:r>
            <a:r>
              <a:rPr lang="zh-CN" altLang="en-US" sz="3600" dirty="0"/>
              <a:t>的基本概念</a:t>
            </a:r>
          </a:p>
        </p:txBody>
      </p:sp>
      <p:sp>
        <p:nvSpPr>
          <p:cNvPr id="3" name="内容占位符 2">
            <a:extLst>
              <a:ext uri="{FF2B5EF4-FFF2-40B4-BE49-F238E27FC236}">
                <a16:creationId xmlns:a16="http://schemas.microsoft.com/office/drawing/2014/main" id="{A681C9B7-0582-4575-ADAC-EC028907D0A0}"/>
              </a:ext>
            </a:extLst>
          </p:cNvPr>
          <p:cNvSpPr>
            <a:spLocks noGrp="1"/>
          </p:cNvSpPr>
          <p:nvPr>
            <p:ph idx="1"/>
          </p:nvPr>
        </p:nvSpPr>
        <p:spPr>
          <a:xfrm>
            <a:off x="822959" y="1339631"/>
            <a:ext cx="2843785" cy="4886711"/>
          </a:xfrm>
        </p:spPr>
        <p:txBody>
          <a:bodyPr>
            <a:normAutofit/>
          </a:bodyPr>
          <a:lstStyle/>
          <a:p>
            <a:pPr lvl="2"/>
            <a:r>
              <a:rPr lang="zh-CN" altLang="en-US" dirty="0"/>
              <a:t>文件系统</a:t>
            </a:r>
            <a:endParaRPr lang="en-US" altLang="zh-CN" dirty="0"/>
          </a:p>
          <a:p>
            <a:pPr lvl="3"/>
            <a:r>
              <a:rPr lang="zh-CN" altLang="en-US" dirty="0"/>
              <a:t>基于对象</a:t>
            </a:r>
            <a:endParaRPr lang="en-US" altLang="zh-CN" dirty="0"/>
          </a:p>
          <a:p>
            <a:pPr lvl="3"/>
            <a:r>
              <a:rPr lang="zh-CN" altLang="en-US" dirty="0"/>
              <a:t>基于分配表</a:t>
            </a:r>
            <a:endParaRPr lang="en-US" altLang="zh-CN" dirty="0"/>
          </a:p>
          <a:p>
            <a:pPr lvl="3"/>
            <a:r>
              <a:rPr lang="zh-CN" altLang="en-US" dirty="0"/>
              <a:t>基于链表</a:t>
            </a:r>
            <a:endParaRPr lang="en-US" altLang="zh-CN" dirty="0"/>
          </a:p>
          <a:p>
            <a:pPr lvl="3"/>
            <a:r>
              <a:rPr lang="zh-CN" altLang="en-US" dirty="0"/>
              <a:t>基于预分配</a:t>
            </a:r>
            <a:endParaRPr lang="en-US" altLang="zh-CN" dirty="0"/>
          </a:p>
          <a:p>
            <a:pPr lvl="3"/>
            <a:endParaRPr lang="en-US" altLang="zh-CN" dirty="0"/>
          </a:p>
          <a:p>
            <a:pPr lvl="2"/>
            <a:r>
              <a:rPr lang="zh-CN" altLang="en-US" dirty="0"/>
              <a:t>命令系统</a:t>
            </a:r>
            <a:endParaRPr lang="en-US" altLang="zh-CN" dirty="0"/>
          </a:p>
          <a:p>
            <a:pPr lvl="3"/>
            <a:r>
              <a:rPr lang="zh-CN" altLang="en-US" dirty="0"/>
              <a:t>多应用</a:t>
            </a:r>
            <a:endParaRPr lang="en-US" altLang="zh-CN" dirty="0"/>
          </a:p>
          <a:p>
            <a:pPr lvl="3"/>
            <a:r>
              <a:rPr lang="zh-CN" altLang="en-US" dirty="0"/>
              <a:t>单应用</a:t>
            </a:r>
            <a:endParaRPr lang="en-US" altLang="zh-CN" dirty="0"/>
          </a:p>
          <a:p>
            <a:pPr lvl="3"/>
            <a:r>
              <a:rPr lang="zh-CN" altLang="en-US" dirty="0"/>
              <a:t>标准应用</a:t>
            </a:r>
            <a:endParaRPr lang="en-US" altLang="zh-CN" dirty="0"/>
          </a:p>
          <a:p>
            <a:pPr lvl="2"/>
            <a:endParaRPr lang="en-US" altLang="zh-CN" dirty="0"/>
          </a:p>
        </p:txBody>
      </p:sp>
      <p:sp>
        <p:nvSpPr>
          <p:cNvPr id="4" name="内容占位符 2">
            <a:extLst>
              <a:ext uri="{FF2B5EF4-FFF2-40B4-BE49-F238E27FC236}">
                <a16:creationId xmlns:a16="http://schemas.microsoft.com/office/drawing/2014/main" id="{290EB0EF-519D-411F-96BE-618A11520B2C}"/>
              </a:ext>
            </a:extLst>
          </p:cNvPr>
          <p:cNvSpPr txBox="1">
            <a:spLocks/>
          </p:cNvSpPr>
          <p:nvPr/>
        </p:nvSpPr>
        <p:spPr>
          <a:xfrm>
            <a:off x="4599432" y="1304614"/>
            <a:ext cx="2843785" cy="4886711"/>
          </a:xfrm>
          <a:prstGeom prst="rect">
            <a:avLst/>
          </a:prstGeom>
        </p:spPr>
        <p:txBody>
          <a:bodyPr vert="horz" lIns="0" tIns="45720" rIns="0" bIns="45720" rtlCol="0">
            <a:normAutofit fontScale="92500" lnSpcReduction="10000"/>
          </a:bodyPr>
          <a:lstStyle>
            <a:lvl1pPr marL="91440" indent="-91440" algn="l" defTabSz="914400" rtl="0" eaLnBrk="1" latinLnBrk="0" hangingPunct="1">
              <a:lnSpc>
                <a:spcPct val="150000"/>
              </a:lnSpc>
              <a:spcBef>
                <a:spcPts val="6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黑体" panose="02010609060101010101" pitchFamily="49" charset="-122"/>
                <a:ea typeface="黑体" panose="02010609060101010101" pitchFamily="49" charset="-122"/>
                <a:cs typeface="+mn-cs"/>
              </a:defRPr>
            </a:lvl1pPr>
            <a:lvl2pPr marL="384048" indent="-182880" algn="l" defTabSz="914400" rtl="0" eaLnBrk="1" latinLnBrk="0" hangingPunct="1">
              <a:lnSpc>
                <a:spcPct val="150000"/>
              </a:lnSpc>
              <a:spcBef>
                <a:spcPts val="600"/>
              </a:spcBef>
              <a:spcAft>
                <a:spcPts val="400"/>
              </a:spcAft>
              <a:buClr>
                <a:schemeClr val="accent1"/>
              </a:buClr>
              <a:buFont typeface="Calibri" pitchFamily="34" charset="0"/>
              <a:buChar char="◦"/>
              <a:defRPr sz="1800" kern="1200">
                <a:solidFill>
                  <a:schemeClr val="tx1">
                    <a:lumMod val="75000"/>
                    <a:lumOff val="25000"/>
                  </a:schemeClr>
                </a:solidFill>
                <a:latin typeface="幼圆" panose="02010509060101010101" pitchFamily="49" charset="-122"/>
                <a:ea typeface="幼圆" panose="02010509060101010101" pitchFamily="49" charset="-122"/>
                <a:cs typeface="+mn-cs"/>
              </a:defRPr>
            </a:lvl2pPr>
            <a:lvl3pPr marL="566928" indent="-182880" algn="l" defTabSz="914400" rtl="0" eaLnBrk="1" latinLnBrk="0" hangingPunct="1">
              <a:lnSpc>
                <a:spcPct val="150000"/>
              </a:lnSpc>
              <a:spcBef>
                <a:spcPts val="600"/>
              </a:spcBef>
              <a:spcAft>
                <a:spcPts val="400"/>
              </a:spcAft>
              <a:buClr>
                <a:schemeClr val="accent1"/>
              </a:buClr>
              <a:buFont typeface="Calibri" pitchFamily="34" charset="0"/>
              <a:buChar char="◦"/>
              <a:defRPr sz="1400" kern="1200">
                <a:solidFill>
                  <a:schemeClr val="tx1">
                    <a:lumMod val="75000"/>
                    <a:lumOff val="25000"/>
                  </a:schemeClr>
                </a:solidFill>
                <a:latin typeface="楷体" panose="02010609060101010101" pitchFamily="49" charset="-122"/>
                <a:ea typeface="楷体" panose="02010609060101010101" pitchFamily="49" charset="-122"/>
                <a:cs typeface="+mn-cs"/>
              </a:defRPr>
            </a:lvl3pPr>
            <a:lvl4pPr marL="749808" indent="-182880" algn="l" defTabSz="914400" rtl="0" eaLnBrk="1" latinLnBrk="0" hangingPunct="1">
              <a:lnSpc>
                <a:spcPct val="150000"/>
              </a:lnSpc>
              <a:spcBef>
                <a:spcPts val="600"/>
              </a:spcBef>
              <a:spcAft>
                <a:spcPts val="400"/>
              </a:spcAft>
              <a:buClr>
                <a:schemeClr val="accent1"/>
              </a:buClr>
              <a:buFont typeface="Calibri" pitchFamily="34" charset="0"/>
              <a:buChar char="◦"/>
              <a:defRPr sz="1400" kern="1200">
                <a:solidFill>
                  <a:schemeClr val="tx1">
                    <a:lumMod val="75000"/>
                    <a:lumOff val="25000"/>
                  </a:schemeClr>
                </a:solidFill>
                <a:latin typeface="楷体" panose="02010609060101010101" pitchFamily="49" charset="-122"/>
                <a:ea typeface="楷体" panose="02010609060101010101" pitchFamily="49" charset="-122"/>
                <a:cs typeface="+mn-cs"/>
              </a:defRPr>
            </a:lvl4pPr>
            <a:lvl5pPr marL="932688" indent="-182880" algn="l" defTabSz="914400" rtl="0" eaLnBrk="1" latinLnBrk="0" hangingPunct="1">
              <a:lnSpc>
                <a:spcPct val="150000"/>
              </a:lnSpc>
              <a:spcBef>
                <a:spcPts val="600"/>
              </a:spcBef>
              <a:spcAft>
                <a:spcPts val="400"/>
              </a:spcAft>
              <a:buClr>
                <a:schemeClr val="accent1"/>
              </a:buClr>
              <a:buFont typeface="Calibri" pitchFamily="34" charset="0"/>
              <a:buChar char="◦"/>
              <a:defRPr sz="1400" kern="1200">
                <a:solidFill>
                  <a:schemeClr val="tx1">
                    <a:lumMod val="75000"/>
                    <a:lumOff val="25000"/>
                  </a:schemeClr>
                </a:solidFill>
                <a:latin typeface="楷体" panose="02010609060101010101" pitchFamily="49" charset="-122"/>
                <a:ea typeface="楷体" panose="02010609060101010101" pitchFamily="49" charset="-122"/>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lvl="2"/>
            <a:r>
              <a:rPr lang="zh-CN" altLang="en-US" dirty="0"/>
              <a:t>安全系统</a:t>
            </a:r>
            <a:endParaRPr lang="en-US" altLang="zh-CN" dirty="0"/>
          </a:p>
          <a:p>
            <a:pPr lvl="3"/>
            <a:r>
              <a:rPr lang="zh-CN" altLang="en-US" dirty="0"/>
              <a:t>安全状态</a:t>
            </a:r>
            <a:endParaRPr lang="en-US" altLang="zh-CN" dirty="0"/>
          </a:p>
          <a:p>
            <a:pPr lvl="3"/>
            <a:r>
              <a:rPr lang="zh-CN" altLang="en-US" dirty="0"/>
              <a:t>安全属性</a:t>
            </a:r>
            <a:endParaRPr lang="en-US" altLang="zh-CN" dirty="0"/>
          </a:p>
          <a:p>
            <a:pPr lvl="3"/>
            <a:r>
              <a:rPr lang="zh-CN" altLang="en-US" dirty="0"/>
              <a:t>安全机制</a:t>
            </a:r>
            <a:endParaRPr lang="en-US" altLang="zh-CN" dirty="0"/>
          </a:p>
          <a:p>
            <a:pPr lvl="3"/>
            <a:endParaRPr lang="en-US" altLang="zh-CN" dirty="0"/>
          </a:p>
          <a:p>
            <a:pPr lvl="3"/>
            <a:endParaRPr lang="en-US" altLang="zh-CN" dirty="0"/>
          </a:p>
          <a:p>
            <a:pPr lvl="2"/>
            <a:r>
              <a:rPr lang="zh-CN" altLang="en-US" dirty="0"/>
              <a:t>接口系统</a:t>
            </a:r>
            <a:endParaRPr lang="en-US" altLang="zh-CN" dirty="0"/>
          </a:p>
          <a:p>
            <a:pPr lvl="3"/>
            <a:r>
              <a:rPr lang="zh-CN" altLang="en-US" dirty="0"/>
              <a:t>链路层</a:t>
            </a:r>
            <a:endParaRPr lang="en-US" altLang="zh-CN" dirty="0"/>
          </a:p>
          <a:p>
            <a:pPr lvl="3"/>
            <a:r>
              <a:rPr lang="zh-CN" altLang="en-US" dirty="0"/>
              <a:t>传输层</a:t>
            </a:r>
            <a:endParaRPr lang="en-US" altLang="zh-CN" dirty="0"/>
          </a:p>
          <a:p>
            <a:pPr lvl="3"/>
            <a:r>
              <a:rPr lang="zh-CN" altLang="en-US" dirty="0"/>
              <a:t>物理层</a:t>
            </a:r>
            <a:endParaRPr lang="en-US" altLang="zh-CN" dirty="0"/>
          </a:p>
          <a:p>
            <a:pPr lvl="4"/>
            <a:r>
              <a:rPr lang="zh-CN" altLang="en-US" dirty="0"/>
              <a:t>接触</a:t>
            </a:r>
            <a:endParaRPr lang="en-US" altLang="zh-CN" dirty="0"/>
          </a:p>
          <a:p>
            <a:pPr lvl="4"/>
            <a:r>
              <a:rPr lang="zh-CN" altLang="en-US" dirty="0"/>
              <a:t>非接</a:t>
            </a:r>
            <a:endParaRPr lang="en-US" altLang="zh-CN" dirty="0"/>
          </a:p>
        </p:txBody>
      </p:sp>
    </p:spTree>
    <p:extLst>
      <p:ext uri="{BB962C8B-B14F-4D97-AF65-F5344CB8AC3E}">
        <p14:creationId xmlns:p14="http://schemas.microsoft.com/office/powerpoint/2010/main" val="388342182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4">
            <a:extLst>
              <a:ext uri="{FF2B5EF4-FFF2-40B4-BE49-F238E27FC236}">
                <a16:creationId xmlns:a16="http://schemas.microsoft.com/office/drawing/2014/main" id="{EA6826B0-8534-4C90-BEEA-A000DDE7BC4B}"/>
              </a:ext>
            </a:extLst>
          </p:cNvPr>
          <p:cNvPicPr>
            <a:picLocks noGrp="1" noChangeAspect="1"/>
          </p:cNvPicPr>
          <p:nvPr>
            <p:ph idx="1"/>
          </p:nvPr>
        </p:nvPicPr>
        <p:blipFill>
          <a:blip r:embed="rId2"/>
          <a:stretch>
            <a:fillRect/>
          </a:stretch>
        </p:blipFill>
        <p:spPr>
          <a:xfrm>
            <a:off x="476592" y="640079"/>
            <a:ext cx="6818730" cy="4116493"/>
          </a:xfrm>
          <a:prstGeom prst="rect">
            <a:avLst/>
          </a:prstGeom>
        </p:spPr>
      </p:pic>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a:xfrm>
            <a:off x="475499" y="4550229"/>
            <a:ext cx="8181805" cy="1057655"/>
          </a:xfrm>
        </p:spPr>
        <p:txBody>
          <a:bodyPr vert="horz" lIns="91440" tIns="45720" rIns="91440" bIns="45720" rtlCol="0" anchor="b">
            <a:normAutofit/>
          </a:bodyPr>
          <a:lstStyle/>
          <a:p>
            <a:r>
              <a:rPr lang="en-US" altLang="zh-CN" sz="5200">
                <a:solidFill>
                  <a:schemeClr val="tx1">
                    <a:lumMod val="85000"/>
                    <a:lumOff val="15000"/>
                  </a:schemeClr>
                </a:solidFill>
                <a:latin typeface="+mj-lt"/>
                <a:ea typeface="+mj-ea"/>
              </a:rPr>
              <a:t>CAT_TP</a:t>
            </a:r>
          </a:p>
        </p:txBody>
      </p:sp>
    </p:spTree>
    <p:extLst>
      <p:ext uri="{BB962C8B-B14F-4D97-AF65-F5344CB8AC3E}">
        <p14:creationId xmlns:p14="http://schemas.microsoft.com/office/powerpoint/2010/main" val="423442767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a:xfrm>
            <a:off x="299545" y="516835"/>
            <a:ext cx="2690554" cy="2715096"/>
          </a:xfrm>
        </p:spPr>
        <p:txBody>
          <a:bodyPr>
            <a:normAutofit fontScale="90000"/>
          </a:bodyPr>
          <a:lstStyle/>
          <a:p>
            <a:r>
              <a:rPr lang="en-US" altLang="zh-CN" sz="3100" dirty="0">
                <a:solidFill>
                  <a:srgbClr val="FFFFFF"/>
                </a:solidFill>
              </a:rPr>
              <a:t>Remote Application Management (RAM)</a:t>
            </a:r>
            <a:br>
              <a:rPr lang="en-US" altLang="zh-CN" sz="3100" dirty="0">
                <a:solidFill>
                  <a:srgbClr val="FFFFFF"/>
                </a:solidFill>
              </a:rPr>
            </a:br>
            <a:br>
              <a:rPr lang="en-US" altLang="zh-CN" sz="3100" dirty="0">
                <a:solidFill>
                  <a:srgbClr val="FFFFFF"/>
                </a:solidFill>
              </a:rPr>
            </a:br>
            <a:r>
              <a:rPr lang="en-US" altLang="zh-CN" sz="3100" dirty="0">
                <a:solidFill>
                  <a:srgbClr val="FFFFFF"/>
                </a:solidFill>
              </a:rPr>
              <a:t>Remote APDU</a:t>
            </a:r>
            <a:endParaRPr lang="zh-CN" altLang="en-US" sz="3100" dirty="0">
              <a:solidFill>
                <a:srgbClr val="FFFFFF"/>
              </a:solidFill>
            </a:endParaRPr>
          </a:p>
        </p:txBody>
      </p:sp>
      <p:sp>
        <p:nvSpPr>
          <p:cNvPr id="3" name="内容占位符 2">
            <a:extLst>
              <a:ext uri="{FF2B5EF4-FFF2-40B4-BE49-F238E27FC236}">
                <a16:creationId xmlns:a16="http://schemas.microsoft.com/office/drawing/2014/main" id="{A681C9B7-0582-4575-ADAC-EC028907D0A0}"/>
              </a:ext>
            </a:extLst>
          </p:cNvPr>
          <p:cNvSpPr>
            <a:spLocks noGrp="1"/>
          </p:cNvSpPr>
          <p:nvPr>
            <p:ph idx="1"/>
          </p:nvPr>
        </p:nvSpPr>
        <p:spPr>
          <a:xfrm>
            <a:off x="369278" y="3626070"/>
            <a:ext cx="2313633" cy="2363249"/>
          </a:xfrm>
        </p:spPr>
        <p:txBody>
          <a:bodyPr>
            <a:normAutofit/>
          </a:bodyPr>
          <a:lstStyle/>
          <a:p>
            <a:pPr lvl="1">
              <a:lnSpc>
                <a:spcPct val="140000"/>
              </a:lnSpc>
            </a:pPr>
            <a:endParaRPr lang="en-US" altLang="zh-CN" sz="1000" dirty="0">
              <a:solidFill>
                <a:srgbClr val="FFFFFF"/>
              </a:solidFill>
            </a:endParaRPr>
          </a:p>
        </p:txBody>
      </p:sp>
      <p:pic>
        <p:nvPicPr>
          <p:cNvPr id="5" name="图片 4">
            <a:extLst>
              <a:ext uri="{FF2B5EF4-FFF2-40B4-BE49-F238E27FC236}">
                <a16:creationId xmlns:a16="http://schemas.microsoft.com/office/drawing/2014/main" id="{C2EB5D06-3244-4801-B55C-384937841D39}"/>
              </a:ext>
            </a:extLst>
          </p:cNvPr>
          <p:cNvPicPr>
            <a:picLocks noChangeAspect="1"/>
          </p:cNvPicPr>
          <p:nvPr/>
        </p:nvPicPr>
        <p:blipFill>
          <a:blip r:embed="rId2"/>
          <a:stretch>
            <a:fillRect/>
          </a:stretch>
        </p:blipFill>
        <p:spPr>
          <a:xfrm>
            <a:off x="3203396" y="0"/>
            <a:ext cx="5117809" cy="6858000"/>
          </a:xfrm>
          <a:prstGeom prst="rect">
            <a:avLst/>
          </a:prstGeom>
        </p:spPr>
      </p:pic>
    </p:spTree>
    <p:extLst>
      <p:ext uri="{BB962C8B-B14F-4D97-AF65-F5344CB8AC3E}">
        <p14:creationId xmlns:p14="http://schemas.microsoft.com/office/powerpoint/2010/main" val="398852940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EDDD000C-53EB-4620-9D83-6AEAE3CACD13}"/>
              </a:ext>
            </a:extLst>
          </p:cNvPr>
          <p:cNvPicPr>
            <a:picLocks noChangeAspect="1"/>
          </p:cNvPicPr>
          <p:nvPr/>
        </p:nvPicPr>
        <p:blipFill>
          <a:blip r:embed="rId3"/>
          <a:stretch>
            <a:fillRect/>
          </a:stretch>
        </p:blipFill>
        <p:spPr>
          <a:xfrm>
            <a:off x="3556512" y="1908199"/>
            <a:ext cx="5098562" cy="3041602"/>
          </a:xfrm>
          <a:prstGeom prst="rect">
            <a:avLst/>
          </a:prstGeom>
        </p:spPr>
      </p:pic>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a:xfrm>
            <a:off x="369277" y="516835"/>
            <a:ext cx="2313633" cy="2103875"/>
          </a:xfrm>
        </p:spPr>
        <p:txBody>
          <a:bodyPr>
            <a:normAutofit/>
          </a:bodyPr>
          <a:lstStyle/>
          <a:p>
            <a:r>
              <a:rPr lang="en-US" altLang="zh-CN" sz="2400" dirty="0">
                <a:solidFill>
                  <a:srgbClr val="FFFFFF"/>
                </a:solidFill>
              </a:rPr>
              <a:t>Remote Application Management (RAM)</a:t>
            </a:r>
            <a:br>
              <a:rPr lang="en-US" altLang="zh-CN" sz="2400" dirty="0">
                <a:solidFill>
                  <a:srgbClr val="FFFFFF"/>
                </a:solidFill>
              </a:rPr>
            </a:br>
            <a:br>
              <a:rPr lang="en-US" altLang="zh-CN" sz="2400" dirty="0">
                <a:solidFill>
                  <a:srgbClr val="FFFFFF"/>
                </a:solidFill>
              </a:rPr>
            </a:br>
            <a:r>
              <a:rPr lang="en-US" altLang="zh-CN" sz="2400" dirty="0">
                <a:solidFill>
                  <a:srgbClr val="FFFFFF"/>
                </a:solidFill>
              </a:rPr>
              <a:t>Remote APDU</a:t>
            </a:r>
            <a:endParaRPr lang="zh-CN" altLang="en-US" sz="2400" dirty="0">
              <a:solidFill>
                <a:srgbClr val="FFFFFF"/>
              </a:solidFill>
            </a:endParaRPr>
          </a:p>
        </p:txBody>
      </p:sp>
      <p:sp>
        <p:nvSpPr>
          <p:cNvPr id="3" name="内容占位符 2">
            <a:extLst>
              <a:ext uri="{FF2B5EF4-FFF2-40B4-BE49-F238E27FC236}">
                <a16:creationId xmlns:a16="http://schemas.microsoft.com/office/drawing/2014/main" id="{A681C9B7-0582-4575-ADAC-EC028907D0A0}"/>
              </a:ext>
            </a:extLst>
          </p:cNvPr>
          <p:cNvSpPr>
            <a:spLocks noGrp="1"/>
          </p:cNvSpPr>
          <p:nvPr>
            <p:ph idx="1"/>
          </p:nvPr>
        </p:nvSpPr>
        <p:spPr>
          <a:xfrm>
            <a:off x="0" y="3137545"/>
            <a:ext cx="2912758" cy="2851774"/>
          </a:xfrm>
        </p:spPr>
        <p:txBody>
          <a:bodyPr>
            <a:normAutofit/>
          </a:bodyPr>
          <a:lstStyle/>
          <a:p>
            <a:pPr lvl="1"/>
            <a:r>
              <a:rPr lang="en-US" altLang="zh-CN" sz="1300" dirty="0">
                <a:solidFill>
                  <a:srgbClr val="FFFFFF"/>
                </a:solidFill>
              </a:rPr>
              <a:t>PUSH</a:t>
            </a:r>
            <a:r>
              <a:rPr lang="zh-CN" altLang="en-US" sz="1300" dirty="0">
                <a:solidFill>
                  <a:srgbClr val="FFFFFF"/>
                </a:solidFill>
              </a:rPr>
              <a:t>命令：</a:t>
            </a:r>
            <a:endParaRPr lang="en-US" altLang="zh-CN" sz="1300" dirty="0">
              <a:solidFill>
                <a:srgbClr val="FFFFFF"/>
              </a:solidFill>
            </a:endParaRPr>
          </a:p>
          <a:p>
            <a:pPr lvl="1"/>
            <a:r>
              <a:rPr lang="en-US" altLang="zh-CN" sz="1300" dirty="0">
                <a:solidFill>
                  <a:srgbClr val="FFFFFF"/>
                </a:solidFill>
              </a:rPr>
              <a:t>enables an application to open a BIP channel, to establish a CAT_TP link, to open a TCP connection and/or to send an identification packet on TCP upon a remote entity request.</a:t>
            </a:r>
          </a:p>
        </p:txBody>
      </p:sp>
    </p:spTree>
    <p:extLst>
      <p:ext uri="{BB962C8B-B14F-4D97-AF65-F5344CB8AC3E}">
        <p14:creationId xmlns:p14="http://schemas.microsoft.com/office/powerpoint/2010/main" val="91025599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p:txBody>
          <a:bodyPr>
            <a:noAutofit/>
          </a:bodyPr>
          <a:lstStyle/>
          <a:p>
            <a:r>
              <a:rPr lang="en-US" altLang="zh-CN" sz="3600" dirty="0"/>
              <a:t>Secure Channel between a UICC and an end-point terminal</a:t>
            </a:r>
            <a:endParaRPr lang="zh-CN" altLang="en-US" sz="3600" dirty="0"/>
          </a:p>
        </p:txBody>
      </p:sp>
      <p:sp>
        <p:nvSpPr>
          <p:cNvPr id="3" name="内容占位符 2">
            <a:extLst>
              <a:ext uri="{FF2B5EF4-FFF2-40B4-BE49-F238E27FC236}">
                <a16:creationId xmlns:a16="http://schemas.microsoft.com/office/drawing/2014/main" id="{A681C9B7-0582-4575-ADAC-EC028907D0A0}"/>
              </a:ext>
            </a:extLst>
          </p:cNvPr>
          <p:cNvSpPr>
            <a:spLocks noGrp="1"/>
          </p:cNvSpPr>
          <p:nvPr>
            <p:ph idx="1"/>
          </p:nvPr>
        </p:nvSpPr>
        <p:spPr/>
        <p:txBody>
          <a:bodyPr>
            <a:normAutofit/>
          </a:bodyPr>
          <a:lstStyle/>
          <a:p>
            <a:pPr lvl="1"/>
            <a:r>
              <a:rPr lang="zh-CN" altLang="en-US" dirty="0"/>
              <a:t>每一个安全通道的生命周期</a:t>
            </a:r>
            <a:r>
              <a:rPr lang="en-US" altLang="zh-CN" dirty="0"/>
              <a:t>:</a:t>
            </a:r>
          </a:p>
          <a:p>
            <a:pPr lvl="2"/>
            <a:r>
              <a:rPr lang="zh-CN" altLang="en-US" dirty="0"/>
              <a:t>发现终端和</a:t>
            </a:r>
            <a:r>
              <a:rPr lang="en-US" altLang="zh-CN" dirty="0"/>
              <a:t>UICC</a:t>
            </a:r>
            <a:r>
              <a:rPr lang="zh-CN" altLang="en-US" dirty="0"/>
              <a:t>对安全通道的支持</a:t>
            </a:r>
            <a:endParaRPr lang="en-US" altLang="zh-CN" dirty="0"/>
          </a:p>
          <a:p>
            <a:pPr lvl="2"/>
            <a:r>
              <a:rPr lang="zh-CN" altLang="en-US" dirty="0"/>
              <a:t>发现</a:t>
            </a:r>
            <a:r>
              <a:rPr lang="en-US" altLang="zh-CN" dirty="0"/>
              <a:t>UICC</a:t>
            </a:r>
            <a:r>
              <a:rPr lang="zh-CN" altLang="en-US" dirty="0"/>
              <a:t>中可执行安全通信的</a:t>
            </a:r>
            <a:r>
              <a:rPr lang="en-US" altLang="zh-CN" dirty="0"/>
              <a:t>endpoints</a:t>
            </a:r>
          </a:p>
          <a:p>
            <a:pPr lvl="2"/>
            <a:r>
              <a:rPr lang="zh-CN" altLang="en-US" dirty="0"/>
              <a:t>协商安全通道参数</a:t>
            </a:r>
            <a:r>
              <a:rPr lang="en-US" altLang="zh-CN" dirty="0"/>
              <a:t>.</a:t>
            </a:r>
          </a:p>
          <a:p>
            <a:pPr lvl="2"/>
            <a:r>
              <a:rPr lang="zh-CN" altLang="en-US" dirty="0"/>
              <a:t>创建安全通道</a:t>
            </a:r>
            <a:r>
              <a:rPr lang="en-US" altLang="zh-CN" dirty="0"/>
              <a:t>.</a:t>
            </a:r>
          </a:p>
          <a:p>
            <a:pPr lvl="2"/>
            <a:r>
              <a:rPr lang="zh-CN" altLang="en-US" dirty="0"/>
              <a:t>进行安全通道上的会话</a:t>
            </a:r>
            <a:r>
              <a:rPr lang="en-US" altLang="zh-CN" dirty="0"/>
              <a:t>.</a:t>
            </a:r>
          </a:p>
          <a:p>
            <a:pPr lvl="2"/>
            <a:r>
              <a:rPr lang="zh-CN" altLang="en-US" dirty="0"/>
              <a:t>挂起或重启安全通道</a:t>
            </a:r>
            <a:r>
              <a:rPr lang="en-US" altLang="zh-CN" dirty="0"/>
              <a:t>.</a:t>
            </a:r>
          </a:p>
          <a:p>
            <a:pPr lvl="2"/>
            <a:r>
              <a:rPr lang="zh-CN" altLang="en-US" dirty="0"/>
              <a:t>终止安全通道</a:t>
            </a:r>
            <a:r>
              <a:rPr lang="en-US" altLang="zh-CN" dirty="0"/>
              <a:t>.</a:t>
            </a:r>
            <a:endParaRPr lang="zh-CN" altLang="en-US" dirty="0"/>
          </a:p>
        </p:txBody>
      </p:sp>
    </p:spTree>
    <p:extLst>
      <p:ext uri="{BB962C8B-B14F-4D97-AF65-F5344CB8AC3E}">
        <p14:creationId xmlns:p14="http://schemas.microsoft.com/office/powerpoint/2010/main" val="262415446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E2EF282C-A94D-45D6-B1EB-057D736690FC}"/>
              </a:ext>
            </a:extLst>
          </p:cNvPr>
          <p:cNvPicPr>
            <a:picLocks noChangeAspect="1"/>
          </p:cNvPicPr>
          <p:nvPr/>
        </p:nvPicPr>
        <p:blipFill>
          <a:blip r:embed="rId3"/>
          <a:stretch>
            <a:fillRect/>
          </a:stretch>
        </p:blipFill>
        <p:spPr>
          <a:xfrm>
            <a:off x="3169676" y="320948"/>
            <a:ext cx="5875094" cy="6219131"/>
          </a:xfrm>
          <a:prstGeom prst="rect">
            <a:avLst/>
          </a:prstGeom>
        </p:spPr>
      </p:pic>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a:xfrm>
            <a:off x="369277" y="516835"/>
            <a:ext cx="2313633" cy="2103875"/>
          </a:xfrm>
        </p:spPr>
        <p:txBody>
          <a:bodyPr>
            <a:normAutofit/>
          </a:bodyPr>
          <a:lstStyle/>
          <a:p>
            <a:r>
              <a:rPr lang="en-US" altLang="zh-CN" sz="2400" dirty="0">
                <a:solidFill>
                  <a:srgbClr val="FFFFFF"/>
                </a:solidFill>
              </a:rPr>
              <a:t>RSP</a:t>
            </a:r>
            <a:endParaRPr lang="zh-CN" altLang="en-US" sz="2400" dirty="0">
              <a:solidFill>
                <a:srgbClr val="FFFFFF"/>
              </a:solidFill>
            </a:endParaRPr>
          </a:p>
        </p:txBody>
      </p:sp>
      <p:sp>
        <p:nvSpPr>
          <p:cNvPr id="5" name="内容占位符 4">
            <a:extLst>
              <a:ext uri="{FF2B5EF4-FFF2-40B4-BE49-F238E27FC236}">
                <a16:creationId xmlns:a16="http://schemas.microsoft.com/office/drawing/2014/main" id="{55894914-6A77-4FD5-9731-CBD2BF273E29}"/>
              </a:ext>
            </a:extLst>
          </p:cNvPr>
          <p:cNvSpPr>
            <a:spLocks noGrp="1"/>
          </p:cNvSpPr>
          <p:nvPr>
            <p:ph idx="1"/>
          </p:nvPr>
        </p:nvSpPr>
        <p:spPr>
          <a:xfrm>
            <a:off x="369278" y="2653800"/>
            <a:ext cx="2313633" cy="3335519"/>
          </a:xfrm>
        </p:spPr>
        <p:txBody>
          <a:bodyPr>
            <a:normAutofit/>
          </a:bodyPr>
          <a:lstStyle/>
          <a:p>
            <a:endParaRPr lang="zh-CN" altLang="en-US" sz="1300">
              <a:solidFill>
                <a:srgbClr val="FFFFFF"/>
              </a:solidFill>
            </a:endParaRPr>
          </a:p>
        </p:txBody>
      </p:sp>
    </p:spTree>
    <p:extLst>
      <p:ext uri="{BB962C8B-B14F-4D97-AF65-F5344CB8AC3E}">
        <p14:creationId xmlns:p14="http://schemas.microsoft.com/office/powerpoint/2010/main" val="54955895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a:xfrm>
            <a:off x="369277" y="516835"/>
            <a:ext cx="2313633" cy="2103875"/>
          </a:xfrm>
        </p:spPr>
        <p:txBody>
          <a:bodyPr>
            <a:normAutofit/>
          </a:bodyPr>
          <a:lstStyle/>
          <a:p>
            <a:r>
              <a:rPr lang="en-US" altLang="zh-CN" sz="2400" dirty="0">
                <a:solidFill>
                  <a:srgbClr val="FFFFFF"/>
                </a:solidFill>
              </a:rPr>
              <a:t>RSP</a:t>
            </a:r>
            <a:endParaRPr lang="zh-CN" altLang="en-US" sz="2400" dirty="0">
              <a:solidFill>
                <a:srgbClr val="FFFFFF"/>
              </a:solidFill>
            </a:endParaRPr>
          </a:p>
        </p:txBody>
      </p:sp>
      <p:sp>
        <p:nvSpPr>
          <p:cNvPr id="5" name="内容占位符 4">
            <a:extLst>
              <a:ext uri="{FF2B5EF4-FFF2-40B4-BE49-F238E27FC236}">
                <a16:creationId xmlns:a16="http://schemas.microsoft.com/office/drawing/2014/main" id="{55894914-6A77-4FD5-9731-CBD2BF273E29}"/>
              </a:ext>
            </a:extLst>
          </p:cNvPr>
          <p:cNvSpPr>
            <a:spLocks noGrp="1"/>
          </p:cNvSpPr>
          <p:nvPr>
            <p:ph idx="1"/>
          </p:nvPr>
        </p:nvSpPr>
        <p:spPr>
          <a:xfrm>
            <a:off x="369278" y="2653800"/>
            <a:ext cx="2313633" cy="3335519"/>
          </a:xfrm>
        </p:spPr>
        <p:txBody>
          <a:bodyPr>
            <a:normAutofit/>
          </a:bodyPr>
          <a:lstStyle/>
          <a:p>
            <a:endParaRPr lang="zh-CN" altLang="en-US" sz="1300">
              <a:solidFill>
                <a:srgbClr val="FFFFFF"/>
              </a:solidFill>
            </a:endParaRPr>
          </a:p>
        </p:txBody>
      </p:sp>
      <p:pic>
        <p:nvPicPr>
          <p:cNvPr id="3" name="图片 2">
            <a:extLst>
              <a:ext uri="{FF2B5EF4-FFF2-40B4-BE49-F238E27FC236}">
                <a16:creationId xmlns:a16="http://schemas.microsoft.com/office/drawing/2014/main" id="{09F2EB18-EA0B-4161-9B56-C86604DE20DA}"/>
              </a:ext>
            </a:extLst>
          </p:cNvPr>
          <p:cNvPicPr>
            <a:picLocks noChangeAspect="1"/>
          </p:cNvPicPr>
          <p:nvPr/>
        </p:nvPicPr>
        <p:blipFill>
          <a:blip r:embed="rId3"/>
          <a:stretch>
            <a:fillRect/>
          </a:stretch>
        </p:blipFill>
        <p:spPr>
          <a:xfrm>
            <a:off x="2606170" y="0"/>
            <a:ext cx="6504376" cy="6858000"/>
          </a:xfrm>
          <a:prstGeom prst="rect">
            <a:avLst/>
          </a:prstGeom>
        </p:spPr>
      </p:pic>
    </p:spTree>
    <p:extLst>
      <p:ext uri="{BB962C8B-B14F-4D97-AF65-F5344CB8AC3E}">
        <p14:creationId xmlns:p14="http://schemas.microsoft.com/office/powerpoint/2010/main" val="409918125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p:txBody>
          <a:bodyPr/>
          <a:lstStyle/>
          <a:p>
            <a:r>
              <a:rPr lang="en-US" altLang="zh-CN" dirty="0"/>
              <a:t>RSP</a:t>
            </a:r>
            <a:endParaRPr lang="zh-CN" altLang="en-US" dirty="0"/>
          </a:p>
        </p:txBody>
      </p:sp>
      <p:sp>
        <p:nvSpPr>
          <p:cNvPr id="3" name="内容占位符 2">
            <a:extLst>
              <a:ext uri="{FF2B5EF4-FFF2-40B4-BE49-F238E27FC236}">
                <a16:creationId xmlns:a16="http://schemas.microsoft.com/office/drawing/2014/main" id="{A681C9B7-0582-4575-ADAC-EC028907D0A0}"/>
              </a:ext>
            </a:extLst>
          </p:cNvPr>
          <p:cNvSpPr>
            <a:spLocks noGrp="1"/>
          </p:cNvSpPr>
          <p:nvPr>
            <p:ph idx="1"/>
          </p:nvPr>
        </p:nvSpPr>
        <p:spPr/>
        <p:txBody>
          <a:bodyPr>
            <a:normAutofit fontScale="92500"/>
          </a:bodyPr>
          <a:lstStyle/>
          <a:p>
            <a:pPr lvl="1"/>
            <a:r>
              <a:rPr lang="en-US" altLang="zh-CN" dirty="0"/>
              <a:t>CASD Controlling Authority Security Domain</a:t>
            </a:r>
          </a:p>
          <a:p>
            <a:pPr lvl="1"/>
            <a:r>
              <a:rPr lang="en-US" altLang="zh-CN" dirty="0"/>
              <a:t>ECASD </a:t>
            </a:r>
            <a:r>
              <a:rPr lang="en-US" altLang="zh-CN" dirty="0" err="1"/>
              <a:t>eUICC</a:t>
            </a:r>
            <a:r>
              <a:rPr lang="en-US" altLang="zh-CN" dirty="0"/>
              <a:t> Controlling Authority Security Domain</a:t>
            </a:r>
          </a:p>
          <a:p>
            <a:pPr lvl="1"/>
            <a:r>
              <a:rPr lang="en-US" altLang="zh-CN" dirty="0"/>
              <a:t>SK.DP.ECDSA Private Key of the of SM-DP+ for creating signatures</a:t>
            </a:r>
          </a:p>
          <a:p>
            <a:pPr lvl="1"/>
            <a:r>
              <a:rPr lang="en-US" altLang="zh-CN" dirty="0"/>
              <a:t>SK.ECASD.ECKA Private Key of the ECASD used for ECKA</a:t>
            </a:r>
          </a:p>
          <a:p>
            <a:pPr lvl="1"/>
            <a:r>
              <a:rPr lang="en-US" altLang="zh-CN" dirty="0"/>
              <a:t>SK.EUICC.ECDSA Private key of the </a:t>
            </a:r>
            <a:r>
              <a:rPr lang="en-US" altLang="zh-CN" dirty="0" err="1"/>
              <a:t>eUICC</a:t>
            </a:r>
            <a:r>
              <a:rPr lang="en-US" altLang="zh-CN" dirty="0"/>
              <a:t> for creating signatures</a:t>
            </a:r>
          </a:p>
          <a:p>
            <a:pPr lvl="1"/>
            <a:r>
              <a:rPr lang="en-US" altLang="zh-CN" dirty="0"/>
              <a:t>SK.EUM.ECDSA Private key of the EUM for creating signatures</a:t>
            </a:r>
          </a:p>
          <a:p>
            <a:pPr lvl="1"/>
            <a:r>
              <a:rPr lang="en-US" altLang="zh-CN" dirty="0"/>
              <a:t>SK.CI.ECASD Private key of the CI for signing certificates</a:t>
            </a:r>
          </a:p>
          <a:p>
            <a:pPr lvl="1"/>
            <a:r>
              <a:rPr lang="en-US" altLang="zh-CN" dirty="0"/>
              <a:t>SK.DP.TLS Private key of the SM-DP+ for securing TLS connection</a:t>
            </a:r>
            <a:endParaRPr lang="zh-CN" altLang="en-US" dirty="0"/>
          </a:p>
        </p:txBody>
      </p:sp>
    </p:spTree>
    <p:extLst>
      <p:ext uri="{BB962C8B-B14F-4D97-AF65-F5344CB8AC3E}">
        <p14:creationId xmlns:p14="http://schemas.microsoft.com/office/powerpoint/2010/main" val="129892467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p:txBody>
          <a:bodyPr/>
          <a:lstStyle/>
          <a:p>
            <a:r>
              <a:rPr lang="en-US" altLang="zh-CN" dirty="0"/>
              <a:t>RSP</a:t>
            </a:r>
            <a:endParaRPr lang="zh-CN" altLang="en-US" dirty="0"/>
          </a:p>
        </p:txBody>
      </p:sp>
      <p:sp>
        <p:nvSpPr>
          <p:cNvPr id="3" name="内容占位符 2">
            <a:extLst>
              <a:ext uri="{FF2B5EF4-FFF2-40B4-BE49-F238E27FC236}">
                <a16:creationId xmlns:a16="http://schemas.microsoft.com/office/drawing/2014/main" id="{A681C9B7-0582-4575-ADAC-EC028907D0A0}"/>
              </a:ext>
            </a:extLst>
          </p:cNvPr>
          <p:cNvSpPr>
            <a:spLocks noGrp="1"/>
          </p:cNvSpPr>
          <p:nvPr>
            <p:ph idx="1"/>
          </p:nvPr>
        </p:nvSpPr>
        <p:spPr/>
        <p:txBody>
          <a:bodyPr>
            <a:normAutofit fontScale="92500"/>
          </a:bodyPr>
          <a:lstStyle/>
          <a:p>
            <a:pPr lvl="1"/>
            <a:r>
              <a:rPr lang="en-US" altLang="zh-CN" dirty="0"/>
              <a:t>CASD Controlling Authority Security Domain</a:t>
            </a:r>
          </a:p>
          <a:p>
            <a:pPr lvl="1"/>
            <a:r>
              <a:rPr lang="en-US" altLang="zh-CN" dirty="0"/>
              <a:t>ECASD </a:t>
            </a:r>
            <a:r>
              <a:rPr lang="en-US" altLang="zh-CN" dirty="0" err="1"/>
              <a:t>eUICC</a:t>
            </a:r>
            <a:r>
              <a:rPr lang="en-US" altLang="zh-CN" dirty="0"/>
              <a:t> Controlling Authority Security Domain</a:t>
            </a:r>
          </a:p>
          <a:p>
            <a:pPr lvl="1"/>
            <a:r>
              <a:rPr lang="en-US" altLang="zh-CN" dirty="0"/>
              <a:t>CERT.CA.SIGN Certificate of the CA for verifying CERT.DP.TLS</a:t>
            </a:r>
          </a:p>
          <a:p>
            <a:pPr lvl="1"/>
            <a:r>
              <a:rPr lang="en-US" altLang="zh-CN" dirty="0"/>
              <a:t>CERT.CI.ECDSA Certificate of the CI for its Public ECDSA Key</a:t>
            </a:r>
          </a:p>
          <a:p>
            <a:pPr lvl="1"/>
            <a:r>
              <a:rPr lang="en-US" altLang="zh-CN" dirty="0"/>
              <a:t>CERT.DP.ECDSA Certificate of the SM-DP+ for its Public ECDSA key</a:t>
            </a:r>
          </a:p>
          <a:p>
            <a:pPr lvl="1"/>
            <a:r>
              <a:rPr lang="en-US" altLang="zh-CN" dirty="0"/>
              <a:t>CERT.EUICC.ECDSA Certificate of the </a:t>
            </a:r>
            <a:r>
              <a:rPr lang="en-US" altLang="zh-CN" dirty="0" err="1"/>
              <a:t>eUICC</a:t>
            </a:r>
            <a:r>
              <a:rPr lang="en-US" altLang="zh-CN" dirty="0"/>
              <a:t> for its Public ECDSA key</a:t>
            </a:r>
          </a:p>
          <a:p>
            <a:pPr lvl="1"/>
            <a:r>
              <a:rPr lang="en-US" altLang="zh-CN" dirty="0"/>
              <a:t>CERT.EUM.ECDSA Certificate of the EUM for its Public ECDSA key</a:t>
            </a:r>
          </a:p>
          <a:p>
            <a:pPr lvl="1"/>
            <a:r>
              <a:rPr lang="en-US" altLang="zh-CN" dirty="0"/>
              <a:t>CERT.DP.TLS Certificate of the SM-DP+ for securing TLS</a:t>
            </a:r>
          </a:p>
          <a:p>
            <a:pPr lvl="1"/>
            <a:r>
              <a:rPr lang="en-US" altLang="zh-CN" dirty="0"/>
              <a:t>CI Certificate Issuer</a:t>
            </a:r>
            <a:endParaRPr lang="zh-CN" altLang="en-US" dirty="0"/>
          </a:p>
        </p:txBody>
      </p:sp>
    </p:spTree>
    <p:extLst>
      <p:ext uri="{BB962C8B-B14F-4D97-AF65-F5344CB8AC3E}">
        <p14:creationId xmlns:p14="http://schemas.microsoft.com/office/powerpoint/2010/main" val="9946959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p:txBody>
          <a:bodyPr/>
          <a:lstStyle/>
          <a:p>
            <a:r>
              <a:rPr lang="en-US" altLang="zh-CN" dirty="0"/>
              <a:t>RSP</a:t>
            </a:r>
            <a:endParaRPr lang="zh-CN" altLang="en-US" dirty="0"/>
          </a:p>
        </p:txBody>
      </p:sp>
      <p:sp>
        <p:nvSpPr>
          <p:cNvPr id="3" name="内容占位符 2">
            <a:extLst>
              <a:ext uri="{FF2B5EF4-FFF2-40B4-BE49-F238E27FC236}">
                <a16:creationId xmlns:a16="http://schemas.microsoft.com/office/drawing/2014/main" id="{A681C9B7-0582-4575-ADAC-EC028907D0A0}"/>
              </a:ext>
            </a:extLst>
          </p:cNvPr>
          <p:cNvSpPr>
            <a:spLocks noGrp="1"/>
          </p:cNvSpPr>
          <p:nvPr>
            <p:ph idx="1"/>
          </p:nvPr>
        </p:nvSpPr>
        <p:spPr>
          <a:xfrm>
            <a:off x="426203" y="1339631"/>
            <a:ext cx="7940557" cy="4886711"/>
          </a:xfrm>
        </p:spPr>
        <p:txBody>
          <a:bodyPr>
            <a:normAutofit/>
          </a:bodyPr>
          <a:lstStyle/>
          <a:p>
            <a:pPr lvl="1"/>
            <a:r>
              <a:rPr lang="en-US" altLang="zh-CN" dirty="0" err="1"/>
              <a:t>otPK.DP.ECKA</a:t>
            </a:r>
            <a:r>
              <a:rPr lang="en-US" altLang="zh-CN" dirty="0"/>
              <a:t> One-time Public Key of the SM-DP+ for ECKA</a:t>
            </a:r>
          </a:p>
          <a:p>
            <a:pPr lvl="1"/>
            <a:r>
              <a:rPr lang="en-US" altLang="zh-CN" dirty="0" err="1"/>
              <a:t>otPK.EUICC.ECKA</a:t>
            </a:r>
            <a:r>
              <a:rPr lang="en-US" altLang="zh-CN" dirty="0"/>
              <a:t> One-time Public Key of the </a:t>
            </a:r>
            <a:r>
              <a:rPr lang="en-US" altLang="zh-CN" dirty="0" err="1"/>
              <a:t>eUICC</a:t>
            </a:r>
            <a:r>
              <a:rPr lang="en-US" altLang="zh-CN" dirty="0"/>
              <a:t> for ECKA</a:t>
            </a:r>
          </a:p>
          <a:p>
            <a:pPr lvl="1"/>
            <a:r>
              <a:rPr lang="en-US" altLang="zh-CN" dirty="0" err="1"/>
              <a:t>otSK.DP.ECKA</a:t>
            </a:r>
            <a:r>
              <a:rPr lang="en-US" altLang="zh-CN" dirty="0"/>
              <a:t> One-time Private Key of the SM-DP+ for ECKA</a:t>
            </a:r>
          </a:p>
          <a:p>
            <a:pPr lvl="1"/>
            <a:r>
              <a:rPr lang="en-US" altLang="zh-CN" dirty="0" err="1"/>
              <a:t>otSK.EUICC.ECKA</a:t>
            </a:r>
            <a:r>
              <a:rPr lang="en-US" altLang="zh-CN" dirty="0"/>
              <a:t> One-time Private Key of the </a:t>
            </a:r>
            <a:r>
              <a:rPr lang="en-US" altLang="zh-CN" dirty="0" err="1"/>
              <a:t>eUICC</a:t>
            </a:r>
            <a:r>
              <a:rPr lang="en-US" altLang="zh-CN" dirty="0"/>
              <a:t> for ECKA</a:t>
            </a:r>
          </a:p>
          <a:p>
            <a:pPr lvl="1"/>
            <a:r>
              <a:rPr lang="en-US" altLang="zh-CN" dirty="0"/>
              <a:t>PK.CI.ECDSA Public Key of the CI, part of the CERT.CI.ECDSA</a:t>
            </a:r>
          </a:p>
          <a:p>
            <a:pPr lvl="1"/>
            <a:r>
              <a:rPr lang="en-US" altLang="zh-CN" dirty="0"/>
              <a:t>PK.DP.ECDSA Public Key of the SM-DP+ part of the CERT.DP.ECDSA.</a:t>
            </a:r>
          </a:p>
          <a:p>
            <a:pPr lvl="1"/>
            <a:r>
              <a:rPr lang="en-US" altLang="zh-CN" dirty="0"/>
              <a:t>PK.EUICC.ECDSA Public Key of the </a:t>
            </a:r>
            <a:r>
              <a:rPr lang="en-US" altLang="zh-CN" dirty="0" err="1"/>
              <a:t>eUICC</a:t>
            </a:r>
            <a:r>
              <a:rPr lang="en-US" altLang="zh-CN" dirty="0"/>
              <a:t>, part of the CERT.EUICC.ECDSA</a:t>
            </a:r>
          </a:p>
          <a:p>
            <a:pPr lvl="1"/>
            <a:r>
              <a:rPr lang="en-US" altLang="zh-CN" dirty="0"/>
              <a:t>PK.EUM.ECDSA Public Key of the EUM, part of the CERT.EUM.ECDSA</a:t>
            </a:r>
            <a:endParaRPr lang="zh-CN" altLang="en-US" dirty="0"/>
          </a:p>
        </p:txBody>
      </p:sp>
    </p:spTree>
    <p:extLst>
      <p:ext uri="{BB962C8B-B14F-4D97-AF65-F5344CB8AC3E}">
        <p14:creationId xmlns:p14="http://schemas.microsoft.com/office/powerpoint/2010/main" val="84138664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内容占位符 3">
            <a:extLst>
              <a:ext uri="{FF2B5EF4-FFF2-40B4-BE49-F238E27FC236}">
                <a16:creationId xmlns:a16="http://schemas.microsoft.com/office/drawing/2014/main" id="{23537BDC-1583-484D-B813-08C3BD25C19A}"/>
              </a:ext>
            </a:extLst>
          </p:cNvPr>
          <p:cNvPicPr>
            <a:picLocks noGrp="1" noChangeAspect="1"/>
          </p:cNvPicPr>
          <p:nvPr>
            <p:ph idx="1"/>
          </p:nvPr>
        </p:nvPicPr>
        <p:blipFill>
          <a:blip r:embed="rId3"/>
          <a:stretch>
            <a:fillRect/>
          </a:stretch>
        </p:blipFill>
        <p:spPr>
          <a:xfrm>
            <a:off x="1344498" y="116980"/>
            <a:ext cx="6753367" cy="4795239"/>
          </a:xfrm>
          <a:prstGeom prst="rect">
            <a:avLst/>
          </a:prstGeom>
        </p:spPr>
      </p:pic>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a:xfrm>
            <a:off x="475499" y="4550229"/>
            <a:ext cx="8181805" cy="1848095"/>
          </a:xfrm>
        </p:spPr>
        <p:txBody>
          <a:bodyPr vert="horz" lIns="91440" tIns="45720" rIns="91440" bIns="45720" rtlCol="0" anchor="b">
            <a:normAutofit/>
          </a:bodyPr>
          <a:lstStyle/>
          <a:p>
            <a:r>
              <a:rPr lang="en-US" altLang="zh-CN" sz="5200" dirty="0">
                <a:solidFill>
                  <a:schemeClr val="tx1">
                    <a:lumMod val="85000"/>
                    <a:lumOff val="15000"/>
                  </a:schemeClr>
                </a:solidFill>
                <a:latin typeface="+mj-lt"/>
                <a:ea typeface="+mj-ea"/>
              </a:rPr>
              <a:t>ECASD</a:t>
            </a:r>
            <a:r>
              <a:rPr lang="zh-CN" altLang="en-US" sz="5200" dirty="0">
                <a:solidFill>
                  <a:schemeClr val="tx1">
                    <a:lumMod val="85000"/>
                    <a:lumOff val="15000"/>
                  </a:schemeClr>
                </a:solidFill>
                <a:latin typeface="+mj-lt"/>
                <a:ea typeface="+mj-ea"/>
              </a:rPr>
              <a:t>由</a:t>
            </a:r>
            <a:r>
              <a:rPr lang="en-US" altLang="zh-CN" sz="5200" dirty="0">
                <a:solidFill>
                  <a:schemeClr val="tx1">
                    <a:lumMod val="85000"/>
                    <a:lumOff val="15000"/>
                  </a:schemeClr>
                </a:solidFill>
                <a:latin typeface="+mj-lt"/>
                <a:ea typeface="+mj-ea"/>
              </a:rPr>
              <a:t>EUM</a:t>
            </a:r>
            <a:r>
              <a:rPr lang="zh-CN" altLang="en-US" sz="5200" dirty="0">
                <a:solidFill>
                  <a:schemeClr val="tx1">
                    <a:lumMod val="85000"/>
                    <a:lumOff val="15000"/>
                  </a:schemeClr>
                </a:solidFill>
                <a:latin typeface="+mj-lt"/>
                <a:ea typeface="+mj-ea"/>
              </a:rPr>
              <a:t>安装和个人化</a:t>
            </a:r>
            <a:endParaRPr lang="en-US" altLang="zh-CN" sz="5200" dirty="0">
              <a:solidFill>
                <a:schemeClr val="tx1">
                  <a:lumMod val="85000"/>
                  <a:lumOff val="15000"/>
                </a:schemeClr>
              </a:solidFill>
              <a:latin typeface="+mj-lt"/>
              <a:ea typeface="+mj-ea"/>
            </a:endParaRPr>
          </a:p>
        </p:txBody>
      </p:sp>
    </p:spTree>
    <p:extLst>
      <p:ext uri="{BB962C8B-B14F-4D97-AF65-F5344CB8AC3E}">
        <p14:creationId xmlns:p14="http://schemas.microsoft.com/office/powerpoint/2010/main" val="40495705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a:xfrm>
            <a:off x="594360" y="286605"/>
            <a:ext cx="8010144" cy="986020"/>
          </a:xfrm>
        </p:spPr>
        <p:txBody>
          <a:bodyPr>
            <a:noAutofit/>
          </a:bodyPr>
          <a:lstStyle/>
          <a:p>
            <a:r>
              <a:rPr lang="en-US" altLang="zh-CN" sz="3600" dirty="0"/>
              <a:t>COS</a:t>
            </a:r>
            <a:r>
              <a:rPr lang="zh-CN" altLang="en-US" sz="3600" dirty="0"/>
              <a:t>的认证</a:t>
            </a:r>
          </a:p>
        </p:txBody>
      </p:sp>
      <p:sp>
        <p:nvSpPr>
          <p:cNvPr id="3" name="内容占位符 2">
            <a:extLst>
              <a:ext uri="{FF2B5EF4-FFF2-40B4-BE49-F238E27FC236}">
                <a16:creationId xmlns:a16="http://schemas.microsoft.com/office/drawing/2014/main" id="{A681C9B7-0582-4575-ADAC-EC028907D0A0}"/>
              </a:ext>
            </a:extLst>
          </p:cNvPr>
          <p:cNvSpPr>
            <a:spLocks noGrp="1"/>
          </p:cNvSpPr>
          <p:nvPr>
            <p:ph idx="1"/>
          </p:nvPr>
        </p:nvSpPr>
        <p:spPr>
          <a:xfrm>
            <a:off x="822959" y="1339631"/>
            <a:ext cx="7540456" cy="4886711"/>
          </a:xfrm>
        </p:spPr>
        <p:txBody>
          <a:bodyPr>
            <a:normAutofit fontScale="92500" lnSpcReduction="10000"/>
          </a:bodyPr>
          <a:lstStyle/>
          <a:p>
            <a:pPr lvl="2"/>
            <a:r>
              <a:rPr lang="zh-CN" altLang="en-US" dirty="0"/>
              <a:t>认证方法</a:t>
            </a:r>
            <a:endParaRPr lang="en-US" altLang="zh-CN" dirty="0"/>
          </a:p>
          <a:p>
            <a:pPr lvl="3"/>
            <a:r>
              <a:rPr lang="zh-CN" altLang="en-US" dirty="0"/>
              <a:t>密码</a:t>
            </a:r>
            <a:endParaRPr lang="en-US" altLang="zh-CN" dirty="0"/>
          </a:p>
          <a:p>
            <a:pPr lvl="3"/>
            <a:r>
              <a:rPr lang="zh-CN" altLang="en-US" dirty="0"/>
              <a:t>口令</a:t>
            </a:r>
            <a:endParaRPr lang="en-US" altLang="zh-CN" dirty="0"/>
          </a:p>
          <a:p>
            <a:pPr lvl="3"/>
            <a:r>
              <a:rPr lang="zh-CN" altLang="en-US" dirty="0"/>
              <a:t>生物识别</a:t>
            </a:r>
            <a:endParaRPr lang="en-US" altLang="zh-CN" dirty="0"/>
          </a:p>
          <a:p>
            <a:pPr lvl="3"/>
            <a:r>
              <a:rPr lang="zh-CN" altLang="en-US" dirty="0"/>
              <a:t>多因子认证</a:t>
            </a:r>
            <a:endParaRPr lang="en-US" altLang="zh-CN" dirty="0"/>
          </a:p>
          <a:p>
            <a:pPr lvl="2"/>
            <a:r>
              <a:rPr lang="zh-CN" altLang="en-US" dirty="0"/>
              <a:t>认证协议</a:t>
            </a:r>
            <a:endParaRPr lang="en-US" altLang="zh-CN" dirty="0"/>
          </a:p>
          <a:p>
            <a:pPr lvl="3"/>
            <a:r>
              <a:rPr lang="en-US" altLang="zh-CN" dirty="0"/>
              <a:t>SCP</a:t>
            </a:r>
          </a:p>
          <a:p>
            <a:pPr lvl="3"/>
            <a:r>
              <a:rPr lang="en-US" altLang="zh-CN" dirty="0"/>
              <a:t>7816</a:t>
            </a:r>
          </a:p>
          <a:p>
            <a:pPr lvl="2"/>
            <a:r>
              <a:rPr lang="zh-CN" altLang="en-US" dirty="0"/>
              <a:t>认证存储安全</a:t>
            </a:r>
            <a:endParaRPr lang="en-US" altLang="zh-CN" dirty="0"/>
          </a:p>
          <a:p>
            <a:pPr lvl="3"/>
            <a:r>
              <a:rPr lang="en-US" altLang="zh-CN" dirty="0"/>
              <a:t>PUF</a:t>
            </a:r>
          </a:p>
          <a:p>
            <a:pPr lvl="3"/>
            <a:r>
              <a:rPr lang="en-US" altLang="zh-CN" dirty="0"/>
              <a:t>MCB</a:t>
            </a:r>
          </a:p>
          <a:p>
            <a:pPr lvl="3"/>
            <a:r>
              <a:rPr lang="en-US" altLang="zh-CN" dirty="0"/>
              <a:t>Memory</a:t>
            </a:r>
          </a:p>
        </p:txBody>
      </p:sp>
    </p:spTree>
    <p:extLst>
      <p:ext uri="{BB962C8B-B14F-4D97-AF65-F5344CB8AC3E}">
        <p14:creationId xmlns:p14="http://schemas.microsoft.com/office/powerpoint/2010/main" val="242573326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E5ED78-2BA3-4A8E-871A-82E17AD6EADE}"/>
              </a:ext>
            </a:extLst>
          </p:cNvPr>
          <p:cNvSpPr>
            <a:spLocks noGrp="1"/>
          </p:cNvSpPr>
          <p:nvPr>
            <p:ph type="title"/>
          </p:nvPr>
        </p:nvSpPr>
        <p:spPr/>
        <p:txBody>
          <a:bodyPr/>
          <a:lstStyle/>
          <a:p>
            <a:r>
              <a:rPr lang="en-US" altLang="zh-CN" dirty="0"/>
              <a:t>ECASD</a:t>
            </a:r>
            <a:endParaRPr lang="zh-CN" altLang="en-US" dirty="0"/>
          </a:p>
        </p:txBody>
      </p:sp>
      <p:sp>
        <p:nvSpPr>
          <p:cNvPr id="3" name="内容占位符 2">
            <a:extLst>
              <a:ext uri="{FF2B5EF4-FFF2-40B4-BE49-F238E27FC236}">
                <a16:creationId xmlns:a16="http://schemas.microsoft.com/office/drawing/2014/main" id="{2C2E6296-28A2-4CF3-ACA3-903DACCF74E0}"/>
              </a:ext>
            </a:extLst>
          </p:cNvPr>
          <p:cNvSpPr>
            <a:spLocks noGrp="1"/>
          </p:cNvSpPr>
          <p:nvPr>
            <p:ph idx="1"/>
          </p:nvPr>
        </p:nvSpPr>
        <p:spPr/>
        <p:txBody>
          <a:bodyPr>
            <a:normAutofit fontScale="92500"/>
          </a:bodyPr>
          <a:lstStyle/>
          <a:p>
            <a:r>
              <a:rPr lang="en-US" altLang="zh-CN" dirty="0"/>
              <a:t>The ECASD contains:</a:t>
            </a:r>
          </a:p>
          <a:p>
            <a:pPr lvl="1"/>
            <a:r>
              <a:rPr lang="en-US" altLang="zh-CN" dirty="0"/>
              <a:t>The </a:t>
            </a:r>
            <a:r>
              <a:rPr lang="en-US" altLang="zh-CN" dirty="0" err="1"/>
              <a:t>eUICC’s</a:t>
            </a:r>
            <a:r>
              <a:rPr lang="en-US" altLang="zh-CN" dirty="0"/>
              <a:t> Private Key (SK.EUICC.ECDSA) for creating ECDSA signatures</a:t>
            </a:r>
          </a:p>
          <a:p>
            <a:pPr lvl="1"/>
            <a:r>
              <a:rPr lang="en-US" altLang="zh-CN" dirty="0"/>
              <a:t>The </a:t>
            </a:r>
            <a:r>
              <a:rPr lang="en-US" altLang="zh-CN" dirty="0" err="1"/>
              <a:t>eUICC’s</a:t>
            </a:r>
            <a:r>
              <a:rPr lang="en-US" altLang="zh-CN" dirty="0"/>
              <a:t> Certificate for </a:t>
            </a:r>
            <a:r>
              <a:rPr lang="en-US" altLang="zh-CN" dirty="0" err="1"/>
              <a:t>eUICC</a:t>
            </a:r>
            <a:r>
              <a:rPr lang="en-US" altLang="zh-CN" dirty="0"/>
              <a:t> authentication (CERT.EUICC.ECDSA) containing the </a:t>
            </a:r>
            <a:r>
              <a:rPr lang="en-US" altLang="zh-CN" dirty="0" err="1"/>
              <a:t>eUICC’s</a:t>
            </a:r>
            <a:r>
              <a:rPr lang="en-US" altLang="zh-CN" dirty="0"/>
              <a:t> public key (PK.EUICC.ECDSA)</a:t>
            </a:r>
          </a:p>
          <a:p>
            <a:pPr lvl="1"/>
            <a:r>
              <a:rPr lang="en-US" altLang="zh-CN" dirty="0"/>
              <a:t>The Certificate Issuer’s (CI) Public Key (PK.CI.ECDSA) for verifying SM-DP+ certificates</a:t>
            </a:r>
          </a:p>
          <a:p>
            <a:pPr lvl="1"/>
            <a:r>
              <a:rPr lang="en-US" altLang="zh-CN" dirty="0"/>
              <a:t>The certificate of the EUM (CERT.EUM.ECDSA)</a:t>
            </a:r>
          </a:p>
          <a:p>
            <a:pPr lvl="1"/>
            <a:r>
              <a:rPr lang="en-US" altLang="zh-CN" dirty="0" err="1"/>
              <a:t>eUICC</a:t>
            </a:r>
            <a:r>
              <a:rPr lang="en-US" altLang="zh-CN" dirty="0"/>
              <a:t> Manufacturer’s (EUMs) keyset for key/certificate renewal</a:t>
            </a:r>
            <a:endParaRPr lang="zh-CN" altLang="en-US" dirty="0"/>
          </a:p>
        </p:txBody>
      </p:sp>
    </p:spTree>
    <p:extLst>
      <p:ext uri="{BB962C8B-B14F-4D97-AF65-F5344CB8AC3E}">
        <p14:creationId xmlns:p14="http://schemas.microsoft.com/office/powerpoint/2010/main" val="328182886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a:xfrm>
            <a:off x="185980" y="286605"/>
            <a:ext cx="8686800" cy="986020"/>
          </a:xfrm>
        </p:spPr>
        <p:txBody>
          <a:bodyPr>
            <a:normAutofit fontScale="90000"/>
          </a:bodyPr>
          <a:lstStyle/>
          <a:p>
            <a:r>
              <a:rPr lang="en-US" altLang="zh-CN" dirty="0"/>
              <a:t>Profile Package stage Description</a:t>
            </a:r>
            <a:endParaRPr lang="zh-CN" altLang="en-US" dirty="0"/>
          </a:p>
        </p:txBody>
      </p:sp>
      <p:sp>
        <p:nvSpPr>
          <p:cNvPr id="3" name="内容占位符 2">
            <a:extLst>
              <a:ext uri="{FF2B5EF4-FFF2-40B4-BE49-F238E27FC236}">
                <a16:creationId xmlns:a16="http://schemas.microsoft.com/office/drawing/2014/main" id="{A681C9B7-0582-4575-ADAC-EC028907D0A0}"/>
              </a:ext>
            </a:extLst>
          </p:cNvPr>
          <p:cNvSpPr>
            <a:spLocks noGrp="1"/>
          </p:cNvSpPr>
          <p:nvPr>
            <p:ph idx="1"/>
          </p:nvPr>
        </p:nvSpPr>
        <p:spPr/>
        <p:txBody>
          <a:bodyPr>
            <a:normAutofit/>
          </a:bodyPr>
          <a:lstStyle/>
          <a:p>
            <a:pPr lvl="1"/>
            <a:endParaRPr lang="zh-CN" altLang="en-US" dirty="0"/>
          </a:p>
        </p:txBody>
      </p:sp>
      <p:pic>
        <p:nvPicPr>
          <p:cNvPr id="4" name="图片 3">
            <a:extLst>
              <a:ext uri="{FF2B5EF4-FFF2-40B4-BE49-F238E27FC236}">
                <a16:creationId xmlns:a16="http://schemas.microsoft.com/office/drawing/2014/main" id="{3E29CA1F-C399-406A-8E96-2E494F8C80A1}"/>
              </a:ext>
            </a:extLst>
          </p:cNvPr>
          <p:cNvPicPr>
            <a:picLocks noChangeAspect="1"/>
          </p:cNvPicPr>
          <p:nvPr/>
        </p:nvPicPr>
        <p:blipFill>
          <a:blip r:embed="rId2"/>
          <a:stretch>
            <a:fillRect/>
          </a:stretch>
        </p:blipFill>
        <p:spPr>
          <a:xfrm>
            <a:off x="0" y="1741112"/>
            <a:ext cx="9144000" cy="4104193"/>
          </a:xfrm>
          <a:prstGeom prst="rect">
            <a:avLst/>
          </a:prstGeom>
        </p:spPr>
      </p:pic>
    </p:spTree>
    <p:extLst>
      <p:ext uri="{BB962C8B-B14F-4D97-AF65-F5344CB8AC3E}">
        <p14:creationId xmlns:p14="http://schemas.microsoft.com/office/powerpoint/2010/main" val="983494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E5ED78-2BA3-4A8E-871A-82E17AD6EADE}"/>
              </a:ext>
            </a:extLst>
          </p:cNvPr>
          <p:cNvSpPr>
            <a:spLocks noGrp="1"/>
          </p:cNvSpPr>
          <p:nvPr>
            <p:ph type="title"/>
          </p:nvPr>
        </p:nvSpPr>
        <p:spPr/>
        <p:txBody>
          <a:bodyPr/>
          <a:lstStyle/>
          <a:p>
            <a:r>
              <a:rPr lang="en-US" altLang="zh-CN" dirty="0"/>
              <a:t>SCP</a:t>
            </a:r>
            <a:endParaRPr lang="zh-CN" altLang="en-US" dirty="0"/>
          </a:p>
        </p:txBody>
      </p:sp>
      <p:sp>
        <p:nvSpPr>
          <p:cNvPr id="3" name="内容占位符 2">
            <a:extLst>
              <a:ext uri="{FF2B5EF4-FFF2-40B4-BE49-F238E27FC236}">
                <a16:creationId xmlns:a16="http://schemas.microsoft.com/office/drawing/2014/main" id="{2C2E6296-28A2-4CF3-ACA3-903DACCF74E0}"/>
              </a:ext>
            </a:extLst>
          </p:cNvPr>
          <p:cNvSpPr>
            <a:spLocks noGrp="1"/>
          </p:cNvSpPr>
          <p:nvPr>
            <p:ph idx="1"/>
          </p:nvPr>
        </p:nvSpPr>
        <p:spPr>
          <a:xfrm>
            <a:off x="822959" y="1339631"/>
            <a:ext cx="7543801" cy="5053420"/>
          </a:xfrm>
        </p:spPr>
        <p:txBody>
          <a:bodyPr>
            <a:normAutofit fontScale="85000" lnSpcReduction="10000"/>
          </a:bodyPr>
          <a:lstStyle/>
          <a:p>
            <a:pPr marL="457200" indent="-457200">
              <a:buFont typeface="+mj-lt"/>
              <a:buAutoNum type="arabicPeriod"/>
            </a:pPr>
            <a:r>
              <a:rPr lang="zh-CN" altLang="en-US" dirty="0"/>
              <a:t>在检查远程</a:t>
            </a:r>
            <a:r>
              <a:rPr lang="en-US" altLang="zh-CN" dirty="0"/>
              <a:t>APDU</a:t>
            </a:r>
            <a:r>
              <a:rPr lang="zh-CN" altLang="en-US" dirty="0"/>
              <a:t>命令串时，目标安全域应使用自己的安全通道</a:t>
            </a:r>
            <a:endParaRPr lang="en-US" altLang="zh-CN" dirty="0"/>
          </a:p>
          <a:p>
            <a:pPr marL="457200" indent="-457200">
              <a:buFont typeface="+mj-lt"/>
              <a:buAutoNum type="arabicPeriod"/>
            </a:pPr>
            <a:r>
              <a:rPr lang="zh-CN" altLang="en-US" dirty="0"/>
              <a:t>若它无密钥组，应使用它关联的安全域的安全通道</a:t>
            </a:r>
            <a:r>
              <a:rPr lang="en-US" altLang="zh-CN" dirty="0"/>
              <a:t>.</a:t>
            </a:r>
          </a:p>
          <a:p>
            <a:pPr marL="457200" indent="-457200">
              <a:buFont typeface="+mj-lt"/>
              <a:buAutoNum type="arabicPeriod"/>
            </a:pPr>
            <a:r>
              <a:rPr lang="zh-CN" altLang="en-US" dirty="0"/>
              <a:t>对于</a:t>
            </a:r>
            <a:r>
              <a:rPr lang="en-US" altLang="zh-CN" dirty="0"/>
              <a:t>SCP80</a:t>
            </a:r>
            <a:r>
              <a:rPr lang="zh-CN" altLang="en-US" dirty="0"/>
              <a:t>的安全通道</a:t>
            </a:r>
            <a:r>
              <a:rPr lang="en-US" altLang="zh-CN" dirty="0"/>
              <a:t>, </a:t>
            </a:r>
            <a:r>
              <a:rPr lang="zh-CN" altLang="en-US" dirty="0"/>
              <a:t>在传递</a:t>
            </a:r>
            <a:r>
              <a:rPr lang="en-US" altLang="zh-CN" dirty="0"/>
              <a:t>APDU</a:t>
            </a:r>
            <a:r>
              <a:rPr lang="zh-CN" altLang="en-US" dirty="0"/>
              <a:t>命令之前已经做过安全消息的处理，相关行为在</a:t>
            </a:r>
            <a:r>
              <a:rPr lang="en-US" altLang="zh-CN" dirty="0" err="1"/>
              <a:t>SecureChannel</a:t>
            </a:r>
            <a:r>
              <a:rPr lang="en-US" altLang="zh-CN" dirty="0"/>
              <a:t>(…)</a:t>
            </a:r>
            <a:r>
              <a:rPr lang="zh-CN" altLang="en-US" dirty="0"/>
              <a:t>接口中定义：</a:t>
            </a:r>
            <a:endParaRPr lang="en-US" altLang="zh-CN" dirty="0"/>
          </a:p>
          <a:p>
            <a:pPr lvl="1"/>
            <a:r>
              <a:rPr lang="en-US" altLang="zh-CN" dirty="0" err="1"/>
              <a:t>SecureChannel.getSecurityLevel</a:t>
            </a:r>
            <a:r>
              <a:rPr lang="en-US" altLang="zh-CN" dirty="0"/>
              <a:t>(…)</a:t>
            </a:r>
          </a:p>
          <a:p>
            <a:pPr lvl="1"/>
            <a:r>
              <a:rPr lang="en-US" altLang="zh-CN" dirty="0" err="1"/>
              <a:t>SecureChannel.processSecurity</a:t>
            </a:r>
            <a:r>
              <a:rPr lang="en-US" altLang="zh-CN" dirty="0"/>
              <a:t>()</a:t>
            </a:r>
          </a:p>
          <a:p>
            <a:pPr lvl="1"/>
            <a:r>
              <a:rPr lang="en-US" altLang="zh-CN" dirty="0" err="1"/>
              <a:t>SecureChannel.unwrap</a:t>
            </a:r>
            <a:r>
              <a:rPr lang="en-US" altLang="zh-CN" dirty="0"/>
              <a:t>(…)</a:t>
            </a:r>
          </a:p>
          <a:p>
            <a:pPr lvl="1"/>
            <a:r>
              <a:rPr lang="en-US" altLang="zh-CN" dirty="0" err="1"/>
              <a:t>SecureChannel.wrap</a:t>
            </a:r>
            <a:r>
              <a:rPr lang="en-US" altLang="zh-CN" dirty="0"/>
              <a:t>()</a:t>
            </a:r>
          </a:p>
          <a:p>
            <a:pPr lvl="1"/>
            <a:r>
              <a:rPr lang="en-US" altLang="zh-CN" dirty="0" err="1"/>
              <a:t>SecureChannel.encrypt</a:t>
            </a:r>
            <a:r>
              <a:rPr lang="en-US" altLang="zh-CN" dirty="0"/>
              <a:t>(…) and </a:t>
            </a:r>
            <a:r>
              <a:rPr lang="en-US" altLang="zh-CN" dirty="0" err="1"/>
              <a:t>SecureChannel.decrypt</a:t>
            </a:r>
            <a:r>
              <a:rPr lang="en-US" altLang="zh-CN" dirty="0"/>
              <a:t>(…) use the Key Identifier 3 of the Key Set Version used to process the SCP80 security.</a:t>
            </a:r>
            <a:r>
              <a:rPr lang="zh-CN" altLang="en-US" dirty="0"/>
              <a:t> </a:t>
            </a:r>
            <a:endParaRPr lang="en-US" altLang="zh-CN" dirty="0"/>
          </a:p>
          <a:p>
            <a:pPr lvl="2"/>
            <a:r>
              <a:rPr lang="en-US" altLang="zh-CN" dirty="0"/>
              <a:t>The mode to be used when encrypting and decrypting with DES keys is ECB</a:t>
            </a:r>
            <a:endParaRPr lang="zh-CN" altLang="en-US" dirty="0"/>
          </a:p>
        </p:txBody>
      </p:sp>
    </p:spTree>
    <p:extLst>
      <p:ext uri="{BB962C8B-B14F-4D97-AF65-F5344CB8AC3E}">
        <p14:creationId xmlns:p14="http://schemas.microsoft.com/office/powerpoint/2010/main" val="294311273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E5ED78-2BA3-4A8E-871A-82E17AD6EADE}"/>
              </a:ext>
            </a:extLst>
          </p:cNvPr>
          <p:cNvSpPr>
            <a:spLocks noGrp="1"/>
          </p:cNvSpPr>
          <p:nvPr>
            <p:ph type="title"/>
          </p:nvPr>
        </p:nvSpPr>
        <p:spPr/>
        <p:txBody>
          <a:bodyPr/>
          <a:lstStyle/>
          <a:p>
            <a:r>
              <a:rPr lang="en-US" altLang="zh-CN" dirty="0"/>
              <a:t>SCP81</a:t>
            </a:r>
            <a:endParaRPr lang="zh-CN" altLang="en-US" dirty="0"/>
          </a:p>
        </p:txBody>
      </p:sp>
      <p:sp>
        <p:nvSpPr>
          <p:cNvPr id="3" name="内容占位符 2">
            <a:extLst>
              <a:ext uri="{FF2B5EF4-FFF2-40B4-BE49-F238E27FC236}">
                <a16:creationId xmlns:a16="http://schemas.microsoft.com/office/drawing/2014/main" id="{2C2E6296-28A2-4CF3-ACA3-903DACCF74E0}"/>
              </a:ext>
            </a:extLst>
          </p:cNvPr>
          <p:cNvSpPr>
            <a:spLocks noGrp="1"/>
          </p:cNvSpPr>
          <p:nvPr>
            <p:ph idx="1"/>
          </p:nvPr>
        </p:nvSpPr>
        <p:spPr>
          <a:xfrm>
            <a:off x="822959" y="1339631"/>
            <a:ext cx="7543801" cy="5053420"/>
          </a:xfrm>
        </p:spPr>
        <p:txBody>
          <a:bodyPr>
            <a:normAutofit/>
          </a:bodyPr>
          <a:lstStyle/>
          <a:p>
            <a:pPr marL="457200" indent="-457200">
              <a:buFont typeface="+mj-lt"/>
              <a:buAutoNum type="arabicPeriod"/>
            </a:pPr>
            <a:r>
              <a:rPr lang="en-US" altLang="zh-CN" dirty="0"/>
              <a:t>SCP81</a:t>
            </a:r>
            <a:r>
              <a:rPr lang="zh-CN" altLang="en-US" dirty="0"/>
              <a:t>定义于：</a:t>
            </a:r>
            <a:r>
              <a:rPr lang="en-US" altLang="zh-CN" dirty="0"/>
              <a:t>Remote Application Management over HTTP Card Specification v2.2 – Amendment B</a:t>
            </a:r>
            <a:endParaRPr lang="zh-CN" altLang="en-US" dirty="0"/>
          </a:p>
        </p:txBody>
      </p:sp>
    </p:spTree>
    <p:extLst>
      <p:ext uri="{BB962C8B-B14F-4D97-AF65-F5344CB8AC3E}">
        <p14:creationId xmlns:p14="http://schemas.microsoft.com/office/powerpoint/2010/main" val="43618795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E5ED78-2BA3-4A8E-871A-82E17AD6EADE}"/>
              </a:ext>
            </a:extLst>
          </p:cNvPr>
          <p:cNvSpPr>
            <a:spLocks noGrp="1"/>
          </p:cNvSpPr>
          <p:nvPr>
            <p:ph type="title"/>
          </p:nvPr>
        </p:nvSpPr>
        <p:spPr/>
        <p:txBody>
          <a:bodyPr/>
          <a:lstStyle/>
          <a:p>
            <a:r>
              <a:rPr lang="en-US" altLang="zh-CN" dirty="0"/>
              <a:t>SCP81</a:t>
            </a:r>
            <a:endParaRPr lang="zh-CN" altLang="en-US" dirty="0"/>
          </a:p>
        </p:txBody>
      </p:sp>
      <p:sp>
        <p:nvSpPr>
          <p:cNvPr id="3" name="内容占位符 2">
            <a:extLst>
              <a:ext uri="{FF2B5EF4-FFF2-40B4-BE49-F238E27FC236}">
                <a16:creationId xmlns:a16="http://schemas.microsoft.com/office/drawing/2014/main" id="{2C2E6296-28A2-4CF3-ACA3-903DACCF74E0}"/>
              </a:ext>
            </a:extLst>
          </p:cNvPr>
          <p:cNvSpPr>
            <a:spLocks noGrp="1"/>
          </p:cNvSpPr>
          <p:nvPr>
            <p:ph idx="1"/>
          </p:nvPr>
        </p:nvSpPr>
        <p:spPr>
          <a:xfrm>
            <a:off x="822959" y="1339631"/>
            <a:ext cx="7543801" cy="5053420"/>
          </a:xfrm>
        </p:spPr>
        <p:txBody>
          <a:bodyPr>
            <a:normAutofit/>
          </a:bodyPr>
          <a:lstStyle/>
          <a:p>
            <a:pPr>
              <a:buFont typeface="Arial" panose="020B0604020202020204" pitchFamily="34" charset="0"/>
              <a:buChar char="•"/>
            </a:pPr>
            <a:r>
              <a:rPr lang="en-US" altLang="zh-CN" dirty="0"/>
              <a:t> TLS-PSK</a:t>
            </a:r>
            <a:endParaRPr lang="zh-CN" altLang="en-US" dirty="0"/>
          </a:p>
        </p:txBody>
      </p:sp>
      <p:pic>
        <p:nvPicPr>
          <p:cNvPr id="5" name="图片 4" descr="图片包含 屏幕截图&#10;&#10;已生成极高可信度的说明">
            <a:extLst>
              <a:ext uri="{FF2B5EF4-FFF2-40B4-BE49-F238E27FC236}">
                <a16:creationId xmlns:a16="http://schemas.microsoft.com/office/drawing/2014/main" id="{B3A67B0C-A630-47EA-B3C5-B877B38D2E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6845" y="2233555"/>
            <a:ext cx="7330310" cy="3921038"/>
          </a:xfrm>
          <a:prstGeom prst="rect">
            <a:avLst/>
          </a:prstGeom>
        </p:spPr>
      </p:pic>
    </p:spTree>
    <p:extLst>
      <p:ext uri="{BB962C8B-B14F-4D97-AF65-F5344CB8AC3E}">
        <p14:creationId xmlns:p14="http://schemas.microsoft.com/office/powerpoint/2010/main" val="204044129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B8586299-D9F7-4003-8AAA-968E530D7283}"/>
              </a:ext>
            </a:extLst>
          </p:cNvPr>
          <p:cNvPicPr>
            <a:picLocks noChangeAspect="1"/>
          </p:cNvPicPr>
          <p:nvPr/>
        </p:nvPicPr>
        <p:blipFill>
          <a:blip r:embed="rId3"/>
          <a:stretch>
            <a:fillRect/>
          </a:stretch>
        </p:blipFill>
        <p:spPr>
          <a:xfrm>
            <a:off x="3263175" y="741559"/>
            <a:ext cx="5689850" cy="5276042"/>
          </a:xfrm>
          <a:prstGeom prst="rect">
            <a:avLst/>
          </a:prstGeom>
        </p:spPr>
      </p:pic>
      <p:sp>
        <p:nvSpPr>
          <p:cNvPr id="2" name="标题 1">
            <a:extLst>
              <a:ext uri="{FF2B5EF4-FFF2-40B4-BE49-F238E27FC236}">
                <a16:creationId xmlns:a16="http://schemas.microsoft.com/office/drawing/2014/main" id="{D4E5ED78-2BA3-4A8E-871A-82E17AD6EADE}"/>
              </a:ext>
            </a:extLst>
          </p:cNvPr>
          <p:cNvSpPr>
            <a:spLocks noGrp="1"/>
          </p:cNvSpPr>
          <p:nvPr>
            <p:ph type="title"/>
          </p:nvPr>
        </p:nvSpPr>
        <p:spPr>
          <a:xfrm>
            <a:off x="369277" y="516836"/>
            <a:ext cx="2313633" cy="642729"/>
          </a:xfrm>
        </p:spPr>
        <p:txBody>
          <a:bodyPr>
            <a:normAutofit/>
          </a:bodyPr>
          <a:lstStyle/>
          <a:p>
            <a:r>
              <a:rPr lang="en-US" altLang="zh-CN" sz="3100" dirty="0">
                <a:solidFill>
                  <a:srgbClr val="FFFFFF"/>
                </a:solidFill>
              </a:rPr>
              <a:t>TLS</a:t>
            </a:r>
            <a:r>
              <a:rPr lang="zh-CN" altLang="en-US" sz="3100" dirty="0">
                <a:solidFill>
                  <a:srgbClr val="FFFFFF"/>
                </a:solidFill>
              </a:rPr>
              <a:t>回顾</a:t>
            </a:r>
          </a:p>
        </p:txBody>
      </p:sp>
      <p:sp>
        <p:nvSpPr>
          <p:cNvPr id="3" name="内容占位符 2">
            <a:extLst>
              <a:ext uri="{FF2B5EF4-FFF2-40B4-BE49-F238E27FC236}">
                <a16:creationId xmlns:a16="http://schemas.microsoft.com/office/drawing/2014/main" id="{2C2E6296-28A2-4CF3-ACA3-903DACCF74E0}"/>
              </a:ext>
            </a:extLst>
          </p:cNvPr>
          <p:cNvSpPr>
            <a:spLocks noGrp="1"/>
          </p:cNvSpPr>
          <p:nvPr>
            <p:ph idx="1"/>
          </p:nvPr>
        </p:nvSpPr>
        <p:spPr>
          <a:xfrm>
            <a:off x="362241" y="1451450"/>
            <a:ext cx="2433095" cy="4889714"/>
          </a:xfrm>
        </p:spPr>
        <p:txBody>
          <a:bodyPr>
            <a:noAutofit/>
          </a:bodyPr>
          <a:lstStyle/>
          <a:p>
            <a:pPr>
              <a:lnSpc>
                <a:spcPct val="140000"/>
              </a:lnSpc>
              <a:buFont typeface="Arial" panose="020B0604020202020204" pitchFamily="34" charset="0"/>
              <a:buChar char="•"/>
            </a:pPr>
            <a:r>
              <a:rPr lang="en-US" altLang="zh-CN" sz="1400" dirty="0">
                <a:solidFill>
                  <a:srgbClr val="FFFFFF"/>
                </a:solidFill>
              </a:rPr>
              <a:t>TLS</a:t>
            </a:r>
            <a:r>
              <a:rPr lang="zh-CN" altLang="en-US" sz="1400" dirty="0">
                <a:solidFill>
                  <a:srgbClr val="FFFFFF"/>
                </a:solidFill>
              </a:rPr>
              <a:t>通信协议都有一个主动发起方，这里是客户端发起的 </a:t>
            </a:r>
            <a:r>
              <a:rPr lang="en-US" altLang="zh-CN" sz="1400" dirty="0" err="1">
                <a:solidFill>
                  <a:srgbClr val="FFFFFF"/>
                </a:solidFill>
              </a:rPr>
              <a:t>ClientHello</a:t>
            </a:r>
            <a:r>
              <a:rPr lang="en-US" altLang="zh-CN" sz="1400" dirty="0">
                <a:solidFill>
                  <a:srgbClr val="FFFFFF"/>
                </a:solidFill>
              </a:rPr>
              <a:t> </a:t>
            </a:r>
            <a:r>
              <a:rPr lang="zh-CN" altLang="en-US" sz="1400" dirty="0">
                <a:solidFill>
                  <a:srgbClr val="FFFFFF"/>
                </a:solidFill>
              </a:rPr>
              <a:t>报文</a:t>
            </a:r>
            <a:endParaRPr lang="en-US" altLang="zh-CN" sz="1400" dirty="0">
              <a:solidFill>
                <a:srgbClr val="FFFFFF"/>
              </a:solidFill>
            </a:endParaRPr>
          </a:p>
          <a:p>
            <a:pPr lvl="1">
              <a:lnSpc>
                <a:spcPct val="140000"/>
              </a:lnSpc>
              <a:buFont typeface="Arial" panose="020B0604020202020204" pitchFamily="34" charset="0"/>
              <a:buChar char="•"/>
            </a:pPr>
            <a:r>
              <a:rPr lang="zh-CN" altLang="en-US" sz="1200" dirty="0">
                <a:solidFill>
                  <a:srgbClr val="FFFFFF"/>
                </a:solidFill>
              </a:rPr>
              <a:t>从名字上看这只是打个招呼，告诉服务器“我来了”。</a:t>
            </a:r>
          </a:p>
          <a:p>
            <a:pPr>
              <a:lnSpc>
                <a:spcPct val="140000"/>
              </a:lnSpc>
              <a:buFont typeface="Arial" panose="020B0604020202020204" pitchFamily="34" charset="0"/>
              <a:buChar char="•"/>
            </a:pPr>
            <a:r>
              <a:rPr lang="zh-CN" altLang="en-US" sz="1400" dirty="0">
                <a:solidFill>
                  <a:srgbClr val="FFFFFF"/>
                </a:solidFill>
              </a:rPr>
              <a:t>报文内容并不仅限于此，它包含了一些重要的字段，如：</a:t>
            </a:r>
            <a:endParaRPr lang="en-US" altLang="zh-CN" sz="1400" dirty="0">
              <a:solidFill>
                <a:srgbClr val="FFFFFF"/>
              </a:solidFill>
            </a:endParaRPr>
          </a:p>
          <a:p>
            <a:pPr lvl="1">
              <a:lnSpc>
                <a:spcPct val="140000"/>
              </a:lnSpc>
              <a:buFont typeface="Arial" panose="020B0604020202020204" pitchFamily="34" charset="0"/>
              <a:buChar char="•"/>
            </a:pPr>
            <a:r>
              <a:rPr lang="zh-CN" altLang="en-US" sz="1400" dirty="0">
                <a:solidFill>
                  <a:srgbClr val="FFFFFF"/>
                </a:solidFill>
              </a:rPr>
              <a:t>客户端支持的协议版本号</a:t>
            </a:r>
            <a:endParaRPr lang="en-US" altLang="zh-CN" sz="1400" dirty="0">
              <a:solidFill>
                <a:srgbClr val="FFFFFF"/>
              </a:solidFill>
            </a:endParaRPr>
          </a:p>
          <a:p>
            <a:pPr lvl="1">
              <a:lnSpc>
                <a:spcPct val="140000"/>
              </a:lnSpc>
              <a:buFont typeface="Arial" panose="020B0604020202020204" pitchFamily="34" charset="0"/>
              <a:buChar char="•"/>
            </a:pPr>
            <a:r>
              <a:rPr lang="zh-CN" altLang="en-US" sz="1400" dirty="0">
                <a:solidFill>
                  <a:srgbClr val="FFFFFF"/>
                </a:solidFill>
              </a:rPr>
              <a:t>密码算法套件</a:t>
            </a:r>
            <a:endParaRPr lang="en-US" altLang="zh-CN" sz="1400" dirty="0">
              <a:solidFill>
                <a:srgbClr val="FFFFFF"/>
              </a:solidFill>
            </a:endParaRPr>
          </a:p>
          <a:p>
            <a:pPr lvl="1">
              <a:lnSpc>
                <a:spcPct val="140000"/>
              </a:lnSpc>
              <a:buFont typeface="Arial" panose="020B0604020202020204" pitchFamily="34" charset="0"/>
              <a:buChar char="•"/>
            </a:pPr>
            <a:r>
              <a:rPr lang="zh-CN" altLang="en-US" sz="1400" dirty="0">
                <a:solidFill>
                  <a:srgbClr val="FFFFFF"/>
                </a:solidFill>
              </a:rPr>
              <a:t>一些扩展特性（如椭圆曲线参数</a:t>
            </a:r>
            <a:r>
              <a:rPr lang="en-US" altLang="zh-CN" sz="1400" dirty="0">
                <a:solidFill>
                  <a:srgbClr val="FFFFFF"/>
                </a:solidFill>
              </a:rPr>
              <a:t>)</a:t>
            </a:r>
            <a:r>
              <a:rPr lang="zh-CN" altLang="en-US" sz="1400" dirty="0">
                <a:solidFill>
                  <a:srgbClr val="FFFFFF"/>
                </a:solidFill>
              </a:rPr>
              <a:t>，</a:t>
            </a:r>
          </a:p>
          <a:p>
            <a:pPr lvl="1">
              <a:lnSpc>
                <a:spcPct val="140000"/>
              </a:lnSpc>
              <a:buFont typeface="Arial" panose="020B0604020202020204" pitchFamily="34" charset="0"/>
              <a:buChar char="•"/>
            </a:pPr>
            <a:r>
              <a:rPr lang="en-US" altLang="zh-CN" sz="1400" dirty="0" err="1">
                <a:solidFill>
                  <a:srgbClr val="FFFFFF"/>
                </a:solidFill>
              </a:rPr>
              <a:t>Client.random</a:t>
            </a:r>
            <a:r>
              <a:rPr lang="zh-CN" altLang="en-US" sz="1400" dirty="0">
                <a:solidFill>
                  <a:srgbClr val="FFFFFF"/>
                </a:solidFill>
              </a:rPr>
              <a:t>，它是客户端生成的一次性随机数，直接决定了后面的密钥生成。</a:t>
            </a:r>
          </a:p>
        </p:txBody>
      </p:sp>
    </p:spTree>
    <p:extLst>
      <p:ext uri="{BB962C8B-B14F-4D97-AF65-F5344CB8AC3E}">
        <p14:creationId xmlns:p14="http://schemas.microsoft.com/office/powerpoint/2010/main" val="411139362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E5ED78-2BA3-4A8E-871A-82E17AD6EADE}"/>
              </a:ext>
            </a:extLst>
          </p:cNvPr>
          <p:cNvSpPr>
            <a:spLocks noGrp="1"/>
          </p:cNvSpPr>
          <p:nvPr>
            <p:ph type="title"/>
          </p:nvPr>
        </p:nvSpPr>
        <p:spPr>
          <a:xfrm>
            <a:off x="369277" y="516836"/>
            <a:ext cx="2313633" cy="839266"/>
          </a:xfrm>
        </p:spPr>
        <p:txBody>
          <a:bodyPr>
            <a:normAutofit/>
          </a:bodyPr>
          <a:lstStyle/>
          <a:p>
            <a:r>
              <a:rPr lang="en-US" altLang="zh-CN" sz="3100" dirty="0">
                <a:solidFill>
                  <a:srgbClr val="FFFFFF"/>
                </a:solidFill>
              </a:rPr>
              <a:t>TLS</a:t>
            </a:r>
            <a:r>
              <a:rPr lang="zh-CN" altLang="en-US" sz="3100" dirty="0">
                <a:solidFill>
                  <a:srgbClr val="FFFFFF"/>
                </a:solidFill>
              </a:rPr>
              <a:t>回顾</a:t>
            </a:r>
          </a:p>
        </p:txBody>
      </p:sp>
      <p:sp>
        <p:nvSpPr>
          <p:cNvPr id="3" name="内容占位符 2">
            <a:extLst>
              <a:ext uri="{FF2B5EF4-FFF2-40B4-BE49-F238E27FC236}">
                <a16:creationId xmlns:a16="http://schemas.microsoft.com/office/drawing/2014/main" id="{2C2E6296-28A2-4CF3-ACA3-903DACCF74E0}"/>
              </a:ext>
            </a:extLst>
          </p:cNvPr>
          <p:cNvSpPr>
            <a:spLocks noGrp="1"/>
          </p:cNvSpPr>
          <p:nvPr>
            <p:ph idx="1"/>
          </p:nvPr>
        </p:nvSpPr>
        <p:spPr>
          <a:xfrm>
            <a:off x="369278" y="1704815"/>
            <a:ext cx="2313633" cy="4889714"/>
          </a:xfrm>
        </p:spPr>
        <p:txBody>
          <a:bodyPr>
            <a:normAutofit fontScale="92500" lnSpcReduction="10000"/>
          </a:bodyPr>
          <a:lstStyle/>
          <a:p>
            <a:pPr>
              <a:lnSpc>
                <a:spcPct val="140000"/>
              </a:lnSpc>
              <a:buFont typeface="Arial" panose="020B0604020202020204" pitchFamily="34" charset="0"/>
              <a:buChar char="•"/>
            </a:pPr>
            <a:r>
              <a:rPr lang="zh-CN" altLang="en-US" sz="1200" dirty="0">
                <a:solidFill>
                  <a:srgbClr val="FFFFFF"/>
                </a:solidFill>
              </a:rPr>
              <a:t>客户端先说话了，服务器回应对方 </a:t>
            </a:r>
            <a:r>
              <a:rPr lang="en-US" altLang="zh-CN" sz="1200" dirty="0" err="1">
                <a:solidFill>
                  <a:srgbClr val="FFFFFF"/>
                </a:solidFill>
              </a:rPr>
              <a:t>ServerHello</a:t>
            </a:r>
            <a:r>
              <a:rPr lang="en-US" altLang="zh-CN" sz="1200" dirty="0">
                <a:solidFill>
                  <a:srgbClr val="FFFFFF"/>
                </a:solidFill>
              </a:rPr>
              <a:t> </a:t>
            </a:r>
            <a:r>
              <a:rPr lang="zh-CN" altLang="en-US" sz="1200" dirty="0">
                <a:solidFill>
                  <a:srgbClr val="FFFFFF"/>
                </a:solidFill>
              </a:rPr>
              <a:t>报文。</a:t>
            </a:r>
          </a:p>
          <a:p>
            <a:pPr>
              <a:lnSpc>
                <a:spcPct val="140000"/>
              </a:lnSpc>
              <a:buFont typeface="Arial" panose="020B0604020202020204" pitchFamily="34" charset="0"/>
              <a:buChar char="•"/>
            </a:pPr>
            <a:r>
              <a:rPr lang="zh-CN" altLang="en-US" sz="1200" dirty="0">
                <a:solidFill>
                  <a:srgbClr val="FFFFFF"/>
                </a:solidFill>
              </a:rPr>
              <a:t>服务器说它只支持 </a:t>
            </a:r>
            <a:r>
              <a:rPr lang="en-US" altLang="zh-CN" sz="1200" dirty="0">
                <a:solidFill>
                  <a:srgbClr val="FFFFFF"/>
                </a:solidFill>
              </a:rPr>
              <a:t>TLS 1.0 </a:t>
            </a:r>
            <a:r>
              <a:rPr lang="zh-CN" altLang="en-US" sz="1200" dirty="0">
                <a:solidFill>
                  <a:srgbClr val="FFFFFF"/>
                </a:solidFill>
              </a:rPr>
              <a:t>版本</a:t>
            </a:r>
            <a:r>
              <a:rPr lang="en-US" altLang="zh-CN" sz="1200" dirty="0">
                <a:solidFill>
                  <a:srgbClr val="FFFFFF"/>
                </a:solidFill>
              </a:rPr>
              <a:t>(</a:t>
            </a:r>
            <a:r>
              <a:rPr lang="zh-CN" altLang="en-US" sz="1200" dirty="0">
                <a:solidFill>
                  <a:srgbClr val="FFFFFF"/>
                </a:solidFill>
              </a:rPr>
              <a:t>命令行参数 </a:t>
            </a:r>
            <a:r>
              <a:rPr lang="en-US" altLang="zh-CN" sz="1200" dirty="0">
                <a:solidFill>
                  <a:srgbClr val="FFFFFF"/>
                </a:solidFill>
              </a:rPr>
              <a:t>-tls1)</a:t>
            </a:r>
            <a:r>
              <a:rPr lang="zh-CN" altLang="en-US" sz="1200" dirty="0">
                <a:solidFill>
                  <a:srgbClr val="FFFFFF"/>
                </a:solidFill>
              </a:rPr>
              <a:t>，并且选取了 </a:t>
            </a:r>
            <a:r>
              <a:rPr lang="en-US" altLang="zh-CN" sz="1200" dirty="0">
                <a:solidFill>
                  <a:srgbClr val="FFFFFF"/>
                </a:solidFill>
              </a:rPr>
              <a:t>TLS_RSA_WITH_AES_256_CBC_SHA </a:t>
            </a:r>
            <a:r>
              <a:rPr lang="zh-CN" altLang="en-US" sz="1200" dirty="0">
                <a:solidFill>
                  <a:srgbClr val="FFFFFF"/>
                </a:solidFill>
              </a:rPr>
              <a:t>作为密码算法套件</a:t>
            </a:r>
            <a:r>
              <a:rPr lang="en-US" altLang="zh-CN" sz="1200" dirty="0">
                <a:solidFill>
                  <a:srgbClr val="FFFFFF"/>
                </a:solidFill>
              </a:rPr>
              <a:t>(</a:t>
            </a:r>
            <a:r>
              <a:rPr lang="zh-CN" altLang="en-US" sz="1200" dirty="0">
                <a:solidFill>
                  <a:srgbClr val="FFFFFF"/>
                </a:solidFill>
              </a:rPr>
              <a:t>影响后续报文交互的一整套密码算法，包括初始密钥生成算法、加密使用的算法、消息认证使用的 </a:t>
            </a:r>
            <a:r>
              <a:rPr lang="en-US" altLang="zh-CN" sz="1200" dirty="0">
                <a:solidFill>
                  <a:srgbClr val="FFFFFF"/>
                </a:solidFill>
              </a:rPr>
              <a:t>HASH </a:t>
            </a:r>
            <a:r>
              <a:rPr lang="zh-CN" altLang="en-US" sz="1200" dirty="0">
                <a:solidFill>
                  <a:srgbClr val="FFFFFF"/>
                </a:solidFill>
              </a:rPr>
              <a:t>函数</a:t>
            </a:r>
            <a:r>
              <a:rPr lang="en-US" altLang="zh-CN" sz="1200" dirty="0">
                <a:solidFill>
                  <a:srgbClr val="FFFFFF"/>
                </a:solidFill>
              </a:rPr>
              <a:t>)</a:t>
            </a:r>
            <a:endParaRPr lang="zh-CN" altLang="en-US" sz="1200" dirty="0">
              <a:solidFill>
                <a:srgbClr val="FFFFFF"/>
              </a:solidFill>
            </a:endParaRPr>
          </a:p>
          <a:p>
            <a:pPr>
              <a:lnSpc>
                <a:spcPct val="140000"/>
              </a:lnSpc>
              <a:buFont typeface="Arial" panose="020B0604020202020204" pitchFamily="34" charset="0"/>
              <a:buChar char="•"/>
            </a:pPr>
            <a:r>
              <a:rPr lang="zh-CN" altLang="en-US" sz="1200" dirty="0">
                <a:solidFill>
                  <a:srgbClr val="FFFFFF"/>
                </a:solidFill>
              </a:rPr>
              <a:t>此例中：</a:t>
            </a:r>
            <a:r>
              <a:rPr lang="en-US" altLang="zh-CN" sz="1200" dirty="0">
                <a:solidFill>
                  <a:srgbClr val="FFFFFF"/>
                </a:solidFill>
              </a:rPr>
              <a:t>RSA </a:t>
            </a:r>
            <a:r>
              <a:rPr lang="zh-CN" altLang="en-US" sz="1200" dirty="0">
                <a:solidFill>
                  <a:srgbClr val="FFFFFF"/>
                </a:solidFill>
              </a:rPr>
              <a:t>表示初始密钥生成采用基于 </a:t>
            </a:r>
            <a:r>
              <a:rPr lang="en-US" altLang="zh-CN" sz="1200" dirty="0">
                <a:solidFill>
                  <a:srgbClr val="FFFFFF"/>
                </a:solidFill>
              </a:rPr>
              <a:t>RSA </a:t>
            </a:r>
            <a:r>
              <a:rPr lang="zh-CN" altLang="en-US" sz="1200" dirty="0">
                <a:solidFill>
                  <a:srgbClr val="FFFFFF"/>
                </a:solidFill>
              </a:rPr>
              <a:t>的密钥交换方法</a:t>
            </a:r>
            <a:r>
              <a:rPr lang="en-US" altLang="zh-CN" sz="1200" dirty="0">
                <a:solidFill>
                  <a:srgbClr val="FFFFFF"/>
                </a:solidFill>
              </a:rPr>
              <a:t>(</a:t>
            </a:r>
            <a:r>
              <a:rPr lang="zh-CN" altLang="en-US" sz="1200" dirty="0">
                <a:solidFill>
                  <a:srgbClr val="FFFFFF"/>
                </a:solidFill>
              </a:rPr>
              <a:t>见后文说明</a:t>
            </a:r>
            <a:r>
              <a:rPr lang="en-US" altLang="zh-CN" sz="1200" dirty="0">
                <a:solidFill>
                  <a:srgbClr val="FFFFFF"/>
                </a:solidFill>
              </a:rPr>
              <a:t>)</a:t>
            </a:r>
            <a:r>
              <a:rPr lang="zh-CN" altLang="en-US" sz="1200" dirty="0">
                <a:solidFill>
                  <a:srgbClr val="FFFFFF"/>
                </a:solidFill>
              </a:rPr>
              <a:t>，</a:t>
            </a:r>
            <a:r>
              <a:rPr lang="en-US" altLang="zh-CN" sz="1200" dirty="0">
                <a:solidFill>
                  <a:srgbClr val="FFFFFF"/>
                </a:solidFill>
              </a:rPr>
              <a:t>AES_256_CBC </a:t>
            </a:r>
            <a:r>
              <a:rPr lang="zh-CN" altLang="en-US" sz="1200" dirty="0">
                <a:solidFill>
                  <a:srgbClr val="FFFFFF"/>
                </a:solidFill>
              </a:rPr>
              <a:t>表示加密算法，消息认证将用到 </a:t>
            </a:r>
            <a:r>
              <a:rPr lang="en-US" altLang="zh-CN" sz="1200" dirty="0">
                <a:solidFill>
                  <a:srgbClr val="FFFFFF"/>
                </a:solidFill>
              </a:rPr>
              <a:t>SHA1</a:t>
            </a:r>
            <a:r>
              <a:rPr lang="zh-CN" altLang="en-US" sz="1200" dirty="0">
                <a:solidFill>
                  <a:srgbClr val="FFFFFF"/>
                </a:solidFill>
              </a:rPr>
              <a:t>。</a:t>
            </a:r>
          </a:p>
          <a:p>
            <a:pPr>
              <a:lnSpc>
                <a:spcPct val="140000"/>
              </a:lnSpc>
              <a:buFont typeface="Arial" panose="020B0604020202020204" pitchFamily="34" charset="0"/>
              <a:buChar char="•"/>
            </a:pPr>
            <a:r>
              <a:rPr lang="zh-CN" altLang="en-US" sz="1200" dirty="0">
                <a:solidFill>
                  <a:srgbClr val="FFFFFF"/>
                </a:solidFill>
              </a:rPr>
              <a:t>还有一个重要字段 </a:t>
            </a:r>
            <a:r>
              <a:rPr lang="en-US" altLang="zh-CN" sz="1200" dirty="0">
                <a:solidFill>
                  <a:srgbClr val="FFFFFF"/>
                </a:solidFill>
              </a:rPr>
              <a:t>Random</a:t>
            </a:r>
            <a:r>
              <a:rPr lang="zh-CN" altLang="en-US" sz="1200" dirty="0">
                <a:solidFill>
                  <a:srgbClr val="FFFFFF"/>
                </a:solidFill>
              </a:rPr>
              <a:t>（记为 </a:t>
            </a:r>
            <a:r>
              <a:rPr lang="en-US" altLang="zh-CN" sz="1200" dirty="0" err="1">
                <a:solidFill>
                  <a:srgbClr val="FFFFFF"/>
                </a:solidFill>
              </a:rPr>
              <a:t>Server.random</a:t>
            </a:r>
            <a:r>
              <a:rPr lang="zh-CN" altLang="en-US" sz="1200" dirty="0">
                <a:solidFill>
                  <a:srgbClr val="FFFFFF"/>
                </a:solidFill>
              </a:rPr>
              <a:t>）。</a:t>
            </a:r>
          </a:p>
          <a:p>
            <a:pPr>
              <a:lnSpc>
                <a:spcPct val="140000"/>
              </a:lnSpc>
              <a:buFont typeface="Arial" panose="020B0604020202020204" pitchFamily="34" charset="0"/>
              <a:buChar char="•"/>
            </a:pPr>
            <a:r>
              <a:rPr lang="zh-CN" altLang="en-US" sz="1200" dirty="0">
                <a:solidFill>
                  <a:srgbClr val="FFFFFF"/>
                </a:solidFill>
              </a:rPr>
              <a:t>另外还有一个 </a:t>
            </a:r>
            <a:r>
              <a:rPr lang="en-US" altLang="zh-CN" sz="1200" dirty="0">
                <a:solidFill>
                  <a:srgbClr val="FFFFFF"/>
                </a:solidFill>
              </a:rPr>
              <a:t>TLS </a:t>
            </a:r>
            <a:r>
              <a:rPr lang="zh-CN" altLang="en-US" sz="1200" dirty="0">
                <a:solidFill>
                  <a:srgbClr val="FFFFFF"/>
                </a:solidFill>
              </a:rPr>
              <a:t>扩展特性 </a:t>
            </a:r>
            <a:r>
              <a:rPr lang="en-US" altLang="zh-CN" sz="1200" dirty="0">
                <a:solidFill>
                  <a:srgbClr val="FFFFFF"/>
                </a:solidFill>
              </a:rPr>
              <a:t>Heartbeat </a:t>
            </a:r>
            <a:r>
              <a:rPr lang="zh-CN" altLang="en-US" sz="1200" dirty="0">
                <a:solidFill>
                  <a:srgbClr val="FFFFFF"/>
                </a:solidFill>
              </a:rPr>
              <a:t>服务器也支持，正是在这个特性上 </a:t>
            </a:r>
            <a:r>
              <a:rPr lang="en-US" altLang="zh-CN" sz="1200" dirty="0">
                <a:solidFill>
                  <a:srgbClr val="FFFFFF"/>
                </a:solidFill>
              </a:rPr>
              <a:t>OpenSSL 1.0.1f </a:t>
            </a:r>
            <a:r>
              <a:rPr lang="zh-CN" altLang="en-US" sz="1200" dirty="0">
                <a:solidFill>
                  <a:srgbClr val="FFFFFF"/>
                </a:solidFill>
              </a:rPr>
              <a:t>版本的实现出现了重大漏洞。</a:t>
            </a:r>
          </a:p>
        </p:txBody>
      </p:sp>
      <p:pic>
        <p:nvPicPr>
          <p:cNvPr id="6" name="图片 5" descr="图片包含 屏幕截图&#10;&#10;已生成极高可信度的说明">
            <a:extLst>
              <a:ext uri="{FF2B5EF4-FFF2-40B4-BE49-F238E27FC236}">
                <a16:creationId xmlns:a16="http://schemas.microsoft.com/office/drawing/2014/main" id="{6F8A7703-3E6F-4EE3-9684-A7EB00DBD7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30053" y="1073742"/>
            <a:ext cx="6124575" cy="4400550"/>
          </a:xfrm>
          <a:prstGeom prst="rect">
            <a:avLst/>
          </a:prstGeom>
        </p:spPr>
      </p:pic>
    </p:spTree>
    <p:extLst>
      <p:ext uri="{BB962C8B-B14F-4D97-AF65-F5344CB8AC3E}">
        <p14:creationId xmlns:p14="http://schemas.microsoft.com/office/powerpoint/2010/main" val="417683673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E5ED78-2BA3-4A8E-871A-82E17AD6EADE}"/>
              </a:ext>
            </a:extLst>
          </p:cNvPr>
          <p:cNvSpPr>
            <a:spLocks noGrp="1"/>
          </p:cNvSpPr>
          <p:nvPr>
            <p:ph type="title"/>
          </p:nvPr>
        </p:nvSpPr>
        <p:spPr/>
        <p:txBody>
          <a:bodyPr/>
          <a:lstStyle/>
          <a:p>
            <a:r>
              <a:rPr lang="en-US" altLang="zh-CN" dirty="0"/>
              <a:t>TLS</a:t>
            </a:r>
            <a:endParaRPr lang="zh-CN" altLang="en-US" dirty="0"/>
          </a:p>
        </p:txBody>
      </p:sp>
      <p:sp>
        <p:nvSpPr>
          <p:cNvPr id="3" name="内容占位符 2">
            <a:extLst>
              <a:ext uri="{FF2B5EF4-FFF2-40B4-BE49-F238E27FC236}">
                <a16:creationId xmlns:a16="http://schemas.microsoft.com/office/drawing/2014/main" id="{2C2E6296-28A2-4CF3-ACA3-903DACCF74E0}"/>
              </a:ext>
            </a:extLst>
          </p:cNvPr>
          <p:cNvSpPr>
            <a:spLocks noGrp="1"/>
          </p:cNvSpPr>
          <p:nvPr>
            <p:ph idx="1"/>
          </p:nvPr>
        </p:nvSpPr>
        <p:spPr>
          <a:xfrm>
            <a:off x="822959" y="1339631"/>
            <a:ext cx="7543801" cy="5053420"/>
          </a:xfrm>
        </p:spPr>
        <p:txBody>
          <a:bodyPr>
            <a:normAutofit fontScale="92500" lnSpcReduction="10000"/>
          </a:bodyPr>
          <a:lstStyle/>
          <a:p>
            <a:pPr>
              <a:buFont typeface="Arial" panose="020B0604020202020204" pitchFamily="34" charset="0"/>
              <a:buChar char="•"/>
            </a:pPr>
            <a:r>
              <a:rPr lang="zh-CN" altLang="en-US" dirty="0"/>
              <a:t>不论是何种安全协议，都要解决</a:t>
            </a:r>
            <a:r>
              <a:rPr lang="en-US" altLang="zh-CN" dirty="0"/>
              <a:t>【</a:t>
            </a:r>
            <a:r>
              <a:rPr lang="zh-CN" altLang="en-US" dirty="0"/>
              <a:t>初始密钥是如何得到</a:t>
            </a:r>
            <a:r>
              <a:rPr lang="en-US" altLang="zh-CN" dirty="0"/>
              <a:t>(</a:t>
            </a:r>
            <a:r>
              <a:rPr lang="zh-CN" altLang="en-US" dirty="0"/>
              <a:t>或生成</a:t>
            </a:r>
            <a:r>
              <a:rPr lang="en-US" altLang="zh-CN" dirty="0"/>
              <a:t>)</a:t>
            </a:r>
            <a:r>
              <a:rPr lang="zh-CN" altLang="en-US" dirty="0"/>
              <a:t>的</a:t>
            </a:r>
            <a:r>
              <a:rPr lang="en-US" altLang="zh-CN" dirty="0"/>
              <a:t>】</a:t>
            </a:r>
            <a:r>
              <a:rPr lang="zh-CN" altLang="en-US" dirty="0"/>
              <a:t>这一问题。对于简单和安全性要求不高的场景，通信双方直接使用预共享密钥就够了。但对于 </a:t>
            </a:r>
            <a:r>
              <a:rPr lang="en-US" altLang="zh-CN" dirty="0"/>
              <a:t>SSL/TLS </a:t>
            </a:r>
            <a:r>
              <a:rPr lang="zh-CN" altLang="en-US" dirty="0"/>
              <a:t>协议是远远不够的。可采用了两种思路来解决密钥的生成</a:t>
            </a:r>
            <a:r>
              <a:rPr lang="en-US" altLang="zh-CN" dirty="0"/>
              <a:t>:</a:t>
            </a:r>
          </a:p>
          <a:p>
            <a:pPr lvl="2">
              <a:buFont typeface="Arial" panose="020B0604020202020204" pitchFamily="34" charset="0"/>
              <a:buChar char="•"/>
            </a:pPr>
            <a:r>
              <a:rPr lang="en-US" altLang="zh-CN" dirty="0"/>
              <a:t>A/B</a:t>
            </a:r>
            <a:r>
              <a:rPr lang="zh-CN" altLang="en-US" dirty="0"/>
              <a:t>双方通过协商达成一致，来确定密钥到底是什么。</a:t>
            </a:r>
            <a:endParaRPr lang="en-US" altLang="zh-CN" dirty="0"/>
          </a:p>
          <a:p>
            <a:pPr lvl="2">
              <a:buFont typeface="Arial" panose="020B0604020202020204" pitchFamily="34" charset="0"/>
              <a:buChar char="•"/>
            </a:pPr>
            <a:r>
              <a:rPr lang="en-US" altLang="zh-CN" dirty="0"/>
              <a:t>A </a:t>
            </a:r>
            <a:r>
              <a:rPr lang="zh-CN" altLang="en-US" dirty="0"/>
              <a:t>直接告诉 </a:t>
            </a:r>
            <a:r>
              <a:rPr lang="en-US" altLang="zh-CN" dirty="0"/>
              <a:t>B</a:t>
            </a:r>
            <a:r>
              <a:rPr lang="zh-CN" altLang="en-US" dirty="0"/>
              <a:t>密钥是什么。</a:t>
            </a:r>
          </a:p>
          <a:p>
            <a:pPr lvl="3">
              <a:buFont typeface="Arial" panose="020B0604020202020204" pitchFamily="34" charset="0"/>
              <a:buChar char="•"/>
            </a:pPr>
            <a:r>
              <a:rPr lang="zh-CN" altLang="en-US" dirty="0"/>
              <a:t>这种情况下，不能直接使用明文传输密钥。一个自然的想法是，</a:t>
            </a:r>
            <a:r>
              <a:rPr lang="en-US" altLang="zh-CN" dirty="0"/>
              <a:t>A </a:t>
            </a:r>
            <a:r>
              <a:rPr lang="zh-CN" altLang="en-US" dirty="0"/>
              <a:t>使用 </a:t>
            </a:r>
            <a:r>
              <a:rPr lang="en-US" altLang="zh-CN" dirty="0"/>
              <a:t>B </a:t>
            </a:r>
            <a:r>
              <a:rPr lang="zh-CN" altLang="en-US" dirty="0"/>
              <a:t>的公钥将其选好的密钥加密，再将密文发送给 </a:t>
            </a:r>
            <a:r>
              <a:rPr lang="en-US" altLang="zh-CN" dirty="0"/>
              <a:t>B</a:t>
            </a:r>
            <a:r>
              <a:rPr lang="zh-CN" altLang="en-US" dirty="0"/>
              <a:t>。这一过程就称为基于公钥算法的密钥交换（其实称为密钥传输更为贴切）。</a:t>
            </a:r>
          </a:p>
          <a:p>
            <a:pPr lvl="3">
              <a:buFont typeface="Arial" panose="020B0604020202020204" pitchFamily="34" charset="0"/>
              <a:buChar char="•"/>
            </a:pPr>
            <a:r>
              <a:rPr lang="zh-CN" altLang="en-US" dirty="0"/>
              <a:t>既然要用到 </a:t>
            </a:r>
            <a:r>
              <a:rPr lang="en-US" altLang="zh-CN" dirty="0"/>
              <a:t>B </a:t>
            </a:r>
            <a:r>
              <a:rPr lang="zh-CN" altLang="en-US" dirty="0"/>
              <a:t>的公钥，就涉及到</a:t>
            </a:r>
            <a:r>
              <a:rPr lang="en-US" altLang="zh-CN" dirty="0"/>
              <a:t>B</a:t>
            </a:r>
            <a:r>
              <a:rPr lang="zh-CN" altLang="en-US" dirty="0"/>
              <a:t>的证书。</a:t>
            </a:r>
            <a:r>
              <a:rPr lang="en-US" altLang="zh-CN" dirty="0"/>
              <a:t>A </a:t>
            </a:r>
            <a:r>
              <a:rPr lang="zh-CN" altLang="en-US" dirty="0"/>
              <a:t>又是如何得到 </a:t>
            </a:r>
            <a:r>
              <a:rPr lang="en-US" altLang="zh-CN" dirty="0"/>
              <a:t>B </a:t>
            </a:r>
            <a:r>
              <a:rPr lang="zh-CN" altLang="en-US" dirty="0"/>
              <a:t>的证书呢？</a:t>
            </a:r>
            <a:r>
              <a:rPr lang="en-US" altLang="zh-CN" dirty="0"/>
              <a:t>B </a:t>
            </a:r>
            <a:r>
              <a:rPr lang="zh-CN" altLang="en-US" dirty="0"/>
              <a:t>直接将证书发送给 </a:t>
            </a:r>
            <a:r>
              <a:rPr lang="en-US" altLang="zh-CN" dirty="0"/>
              <a:t>A </a:t>
            </a:r>
            <a:r>
              <a:rPr lang="zh-CN" altLang="en-US" dirty="0"/>
              <a:t>就行了。</a:t>
            </a:r>
          </a:p>
          <a:p>
            <a:pPr lvl="1">
              <a:buFont typeface="Arial" panose="020B0604020202020204" pitchFamily="34" charset="0"/>
              <a:buChar char="•"/>
            </a:pPr>
            <a:r>
              <a:rPr lang="zh-CN" altLang="en-US" dirty="0"/>
              <a:t>不管用哪种方法，最终双方都得到（不为第三方所知的）一个密钥，在 </a:t>
            </a:r>
            <a:r>
              <a:rPr lang="en-US" altLang="zh-CN" dirty="0"/>
              <a:t>SSL/TLS </a:t>
            </a:r>
            <a:r>
              <a:rPr lang="zh-CN" altLang="en-US" dirty="0"/>
              <a:t>协议中，该密钥称为 </a:t>
            </a:r>
            <a:r>
              <a:rPr lang="en-US" altLang="zh-CN" dirty="0" err="1"/>
              <a:t>PreMasterSecret</a:t>
            </a:r>
            <a:endParaRPr lang="en-US" altLang="zh-CN" dirty="0"/>
          </a:p>
          <a:p>
            <a:pPr>
              <a:buFont typeface="Arial" panose="020B0604020202020204" pitchFamily="34" charset="0"/>
              <a:buChar char="•"/>
            </a:pPr>
            <a:endParaRPr lang="zh-CN" altLang="en-US" dirty="0"/>
          </a:p>
          <a:p>
            <a:pPr>
              <a:buFont typeface="Arial" panose="020B0604020202020204" pitchFamily="34" charset="0"/>
              <a:buChar char="•"/>
            </a:pPr>
            <a:endParaRPr lang="zh-CN" altLang="en-US" dirty="0"/>
          </a:p>
        </p:txBody>
      </p:sp>
    </p:spTree>
    <p:extLst>
      <p:ext uri="{BB962C8B-B14F-4D97-AF65-F5344CB8AC3E}">
        <p14:creationId xmlns:p14="http://schemas.microsoft.com/office/powerpoint/2010/main" val="231219476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图片包含 文字, 屏幕截图&#10;&#10;已生成高可信度的说明">
            <a:extLst>
              <a:ext uri="{FF2B5EF4-FFF2-40B4-BE49-F238E27FC236}">
                <a16:creationId xmlns:a16="http://schemas.microsoft.com/office/drawing/2014/main" id="{587040DD-0143-4BDD-AC59-E9F5A3BAFA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5499" y="1360380"/>
            <a:ext cx="5182351" cy="3873807"/>
          </a:xfrm>
          <a:prstGeom prst="rect">
            <a:avLst/>
          </a:prstGeom>
        </p:spPr>
      </p:pic>
      <p:sp>
        <p:nvSpPr>
          <p:cNvPr id="2" name="标题 1">
            <a:extLst>
              <a:ext uri="{FF2B5EF4-FFF2-40B4-BE49-F238E27FC236}">
                <a16:creationId xmlns:a16="http://schemas.microsoft.com/office/drawing/2014/main" id="{D4E5ED78-2BA3-4A8E-871A-82E17AD6EADE}"/>
              </a:ext>
            </a:extLst>
          </p:cNvPr>
          <p:cNvSpPr>
            <a:spLocks noGrp="1"/>
          </p:cNvSpPr>
          <p:nvPr>
            <p:ph type="title"/>
          </p:nvPr>
        </p:nvSpPr>
        <p:spPr>
          <a:xfrm>
            <a:off x="5894613" y="634946"/>
            <a:ext cx="2767693" cy="1450757"/>
          </a:xfrm>
        </p:spPr>
        <p:txBody>
          <a:bodyPr>
            <a:normAutofit/>
          </a:bodyPr>
          <a:lstStyle/>
          <a:p>
            <a:r>
              <a:rPr lang="en-US" altLang="zh-CN" dirty="0"/>
              <a:t>TLS</a:t>
            </a:r>
            <a:endParaRPr lang="zh-CN" altLang="en-US" dirty="0"/>
          </a:p>
        </p:txBody>
      </p:sp>
      <p:sp>
        <p:nvSpPr>
          <p:cNvPr id="3" name="内容占位符 2">
            <a:extLst>
              <a:ext uri="{FF2B5EF4-FFF2-40B4-BE49-F238E27FC236}">
                <a16:creationId xmlns:a16="http://schemas.microsoft.com/office/drawing/2014/main" id="{2C2E6296-28A2-4CF3-ACA3-903DACCF74E0}"/>
              </a:ext>
            </a:extLst>
          </p:cNvPr>
          <p:cNvSpPr>
            <a:spLocks noGrp="1"/>
          </p:cNvSpPr>
          <p:nvPr>
            <p:ph idx="1"/>
          </p:nvPr>
        </p:nvSpPr>
        <p:spPr>
          <a:xfrm>
            <a:off x="5784575" y="2085703"/>
            <a:ext cx="2955234" cy="4063301"/>
          </a:xfrm>
        </p:spPr>
        <p:txBody>
          <a:bodyPr>
            <a:normAutofit/>
          </a:bodyPr>
          <a:lstStyle/>
          <a:p>
            <a:pPr>
              <a:lnSpc>
                <a:spcPct val="140000"/>
              </a:lnSpc>
              <a:buFont typeface="Arial" panose="020B0604020202020204" pitchFamily="34" charset="0"/>
              <a:buChar char="•"/>
            </a:pPr>
            <a:r>
              <a:rPr lang="zh-CN" altLang="en-US" sz="1100" dirty="0"/>
              <a:t>后续的讨论中，初始密钥的生成采用第二种办法：基于公钥算法</a:t>
            </a:r>
            <a:r>
              <a:rPr lang="en-US" altLang="zh-CN" sz="1100" dirty="0"/>
              <a:t>(RSA)</a:t>
            </a:r>
            <a:r>
              <a:rPr lang="zh-CN" altLang="en-US" sz="1100" dirty="0"/>
              <a:t>的密钥交换。</a:t>
            </a:r>
          </a:p>
          <a:p>
            <a:pPr>
              <a:lnSpc>
                <a:spcPct val="140000"/>
              </a:lnSpc>
              <a:buFont typeface="Arial" panose="020B0604020202020204" pitchFamily="34" charset="0"/>
              <a:buChar char="•"/>
            </a:pPr>
            <a:r>
              <a:rPr lang="en-US" altLang="zh-CN" sz="1100" dirty="0"/>
              <a:t>Server </a:t>
            </a:r>
            <a:r>
              <a:rPr lang="zh-CN" altLang="en-US" sz="1100" dirty="0"/>
              <a:t>发送 </a:t>
            </a:r>
            <a:r>
              <a:rPr lang="en-US" altLang="zh-CN" sz="1100" dirty="0" err="1"/>
              <a:t>ServerHello</a:t>
            </a:r>
            <a:r>
              <a:rPr lang="en-US" altLang="zh-CN" sz="1100" dirty="0"/>
              <a:t> </a:t>
            </a:r>
            <a:r>
              <a:rPr lang="zh-CN" altLang="en-US" sz="1100" dirty="0"/>
              <a:t>给 </a:t>
            </a:r>
            <a:r>
              <a:rPr lang="en-US" altLang="zh-CN" sz="1100" dirty="0"/>
              <a:t>Client </a:t>
            </a:r>
            <a:r>
              <a:rPr lang="zh-CN" altLang="en-US" sz="1100" dirty="0"/>
              <a:t>后，接着再发送 </a:t>
            </a:r>
            <a:r>
              <a:rPr lang="en-US" altLang="zh-CN" sz="1100" dirty="0"/>
              <a:t>Server </a:t>
            </a:r>
            <a:r>
              <a:rPr lang="zh-CN" altLang="en-US" sz="1100" dirty="0"/>
              <a:t>证书，最后再发送 </a:t>
            </a:r>
            <a:r>
              <a:rPr lang="en-US" altLang="zh-CN" sz="1100" dirty="0" err="1"/>
              <a:t>ServerHelloDone</a:t>
            </a:r>
            <a:r>
              <a:rPr lang="en-US" altLang="zh-CN" sz="1100" dirty="0"/>
              <a:t> </a:t>
            </a:r>
            <a:r>
              <a:rPr lang="zh-CN" altLang="en-US" sz="1100" dirty="0"/>
              <a:t>消息，表示：我做完了，下面轮到你了</a:t>
            </a:r>
            <a:endParaRPr lang="en-US" altLang="zh-CN" sz="1100" dirty="0"/>
          </a:p>
          <a:p>
            <a:pPr>
              <a:lnSpc>
                <a:spcPct val="140000"/>
              </a:lnSpc>
              <a:buFont typeface="Arial" panose="020B0604020202020204" pitchFamily="34" charset="0"/>
              <a:buChar char="•"/>
            </a:pPr>
            <a:r>
              <a:rPr lang="en-US" altLang="zh-CN" sz="1100" dirty="0"/>
              <a:t>Client </a:t>
            </a:r>
            <a:r>
              <a:rPr lang="zh-CN" altLang="en-US" sz="1100" dirty="0"/>
              <a:t>收到 </a:t>
            </a:r>
            <a:r>
              <a:rPr lang="en-US" altLang="zh-CN" sz="1100" dirty="0"/>
              <a:t>Server </a:t>
            </a:r>
            <a:r>
              <a:rPr lang="zh-CN" altLang="en-US" sz="1100" dirty="0"/>
              <a:t>发过来的证书，第一步就是验证该证书的合法性</a:t>
            </a:r>
            <a:r>
              <a:rPr lang="en-US" altLang="zh-CN" sz="1100" dirty="0"/>
              <a:t>(</a:t>
            </a:r>
            <a:r>
              <a:rPr lang="zh-CN" altLang="en-US" sz="1100" dirty="0"/>
              <a:t>是否为可信 </a:t>
            </a:r>
            <a:r>
              <a:rPr lang="en-US" altLang="zh-CN" sz="1100" dirty="0"/>
              <a:t>CA </a:t>
            </a:r>
            <a:r>
              <a:rPr lang="zh-CN" altLang="en-US" sz="1100" dirty="0"/>
              <a:t>签发、是否过期、是否吊销</a:t>
            </a:r>
            <a:r>
              <a:rPr lang="en-US" altLang="zh-CN" sz="1100" dirty="0"/>
              <a:t>)</a:t>
            </a:r>
            <a:r>
              <a:rPr lang="zh-CN" altLang="en-US" sz="1100" dirty="0"/>
              <a:t>，只有证书合法的情况下，</a:t>
            </a:r>
            <a:r>
              <a:rPr lang="en-US" altLang="zh-CN" sz="1100" dirty="0"/>
              <a:t>Client </a:t>
            </a:r>
            <a:r>
              <a:rPr lang="zh-CN" altLang="en-US" sz="1100" dirty="0"/>
              <a:t>才会继续下去；否则应该中断协议运行。上面的例子中，客户端并不关注这一点</a:t>
            </a:r>
            <a:r>
              <a:rPr lang="en-US" altLang="zh-CN" sz="1100" dirty="0"/>
              <a:t>(unable to verify the first certificate)</a:t>
            </a:r>
            <a:r>
              <a:rPr lang="zh-CN" altLang="en-US" sz="1100" dirty="0"/>
              <a:t>，所以协议继续进行。</a:t>
            </a:r>
          </a:p>
        </p:txBody>
      </p:sp>
    </p:spTree>
    <p:extLst>
      <p:ext uri="{BB962C8B-B14F-4D97-AF65-F5344CB8AC3E}">
        <p14:creationId xmlns:p14="http://schemas.microsoft.com/office/powerpoint/2010/main" val="350110340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E5ED78-2BA3-4A8E-871A-82E17AD6EADE}"/>
              </a:ext>
            </a:extLst>
          </p:cNvPr>
          <p:cNvSpPr>
            <a:spLocks noGrp="1"/>
          </p:cNvSpPr>
          <p:nvPr>
            <p:ph type="title"/>
          </p:nvPr>
        </p:nvSpPr>
        <p:spPr/>
        <p:txBody>
          <a:bodyPr/>
          <a:lstStyle/>
          <a:p>
            <a:r>
              <a:rPr lang="en-US" altLang="zh-CN" dirty="0"/>
              <a:t>TLS</a:t>
            </a:r>
            <a:endParaRPr lang="zh-CN" altLang="en-US" dirty="0"/>
          </a:p>
        </p:txBody>
      </p:sp>
      <p:sp>
        <p:nvSpPr>
          <p:cNvPr id="3" name="内容占位符 2">
            <a:extLst>
              <a:ext uri="{FF2B5EF4-FFF2-40B4-BE49-F238E27FC236}">
                <a16:creationId xmlns:a16="http://schemas.microsoft.com/office/drawing/2014/main" id="{2C2E6296-28A2-4CF3-ACA3-903DACCF74E0}"/>
              </a:ext>
            </a:extLst>
          </p:cNvPr>
          <p:cNvSpPr>
            <a:spLocks noGrp="1"/>
          </p:cNvSpPr>
          <p:nvPr>
            <p:ph idx="1"/>
          </p:nvPr>
        </p:nvSpPr>
        <p:spPr>
          <a:xfrm>
            <a:off x="822959" y="1339631"/>
            <a:ext cx="7543801" cy="5053420"/>
          </a:xfrm>
        </p:spPr>
        <p:txBody>
          <a:bodyPr>
            <a:normAutofit lnSpcReduction="10000"/>
          </a:bodyPr>
          <a:lstStyle/>
          <a:p>
            <a:pPr>
              <a:buFont typeface="Arial" panose="020B0604020202020204" pitchFamily="34" charset="0"/>
              <a:buChar char="•"/>
            </a:pPr>
            <a:r>
              <a:rPr lang="zh-CN" altLang="en-US" dirty="0"/>
              <a:t>（</a:t>
            </a:r>
            <a:r>
              <a:rPr lang="en-US" altLang="zh-CN" dirty="0"/>
              <a:t>4</a:t>
            </a:r>
            <a:r>
              <a:rPr lang="zh-CN" altLang="en-US" dirty="0"/>
              <a:t>）</a:t>
            </a:r>
            <a:r>
              <a:rPr lang="en-US" altLang="zh-CN" dirty="0"/>
              <a:t>Client </a:t>
            </a:r>
            <a:r>
              <a:rPr lang="zh-CN" altLang="en-US" dirty="0"/>
              <a:t>收到 </a:t>
            </a:r>
            <a:r>
              <a:rPr lang="en-US" altLang="zh-CN" dirty="0"/>
              <a:t>Server </a:t>
            </a:r>
            <a:r>
              <a:rPr lang="zh-CN" altLang="en-US" dirty="0"/>
              <a:t>的证书后，自己选择一个初始密钥 </a:t>
            </a:r>
            <a:r>
              <a:rPr lang="en-US" altLang="zh-CN" dirty="0" err="1"/>
              <a:t>PreMasterSecret</a:t>
            </a:r>
            <a:r>
              <a:rPr lang="zh-CN" altLang="en-US" dirty="0"/>
              <a:t>，使用证书中的公钥加密，将密文发送给 </a:t>
            </a:r>
            <a:r>
              <a:rPr lang="en-US" altLang="zh-CN" dirty="0"/>
              <a:t>Server</a:t>
            </a:r>
            <a:r>
              <a:rPr lang="zh-CN" altLang="en-US" dirty="0"/>
              <a:t>。</a:t>
            </a:r>
            <a:endParaRPr lang="en-US" altLang="zh-CN" dirty="0"/>
          </a:p>
          <a:p>
            <a:pPr>
              <a:buFont typeface="Arial" panose="020B0604020202020204" pitchFamily="34" charset="0"/>
              <a:buChar char="•"/>
            </a:pPr>
            <a:endParaRPr lang="en-US" altLang="zh-CN" dirty="0"/>
          </a:p>
          <a:p>
            <a:pPr>
              <a:buFont typeface="Arial" panose="020B0604020202020204" pitchFamily="34" charset="0"/>
              <a:buChar char="•"/>
            </a:pPr>
            <a:endParaRPr lang="en-US" altLang="zh-CN" dirty="0"/>
          </a:p>
          <a:p>
            <a:pPr>
              <a:buFont typeface="Arial" panose="020B0604020202020204" pitchFamily="34" charset="0"/>
              <a:buChar char="•"/>
            </a:pPr>
            <a:endParaRPr lang="en-US" altLang="zh-CN" dirty="0"/>
          </a:p>
          <a:p>
            <a:pPr>
              <a:buFont typeface="Arial" panose="020B0604020202020204" pitchFamily="34" charset="0"/>
              <a:buChar char="•"/>
            </a:pPr>
            <a:endParaRPr lang="en-US" altLang="zh-CN" dirty="0"/>
          </a:p>
          <a:p>
            <a:pPr>
              <a:buFont typeface="Arial" panose="020B0604020202020204" pitchFamily="34" charset="0"/>
              <a:buChar char="•"/>
            </a:pPr>
            <a:endParaRPr lang="en-US" altLang="zh-CN" dirty="0"/>
          </a:p>
          <a:p>
            <a:pPr>
              <a:buFont typeface="Arial" panose="020B0604020202020204" pitchFamily="34" charset="0"/>
              <a:buChar char="•"/>
            </a:pPr>
            <a:endParaRPr lang="en-US" altLang="zh-CN" dirty="0"/>
          </a:p>
          <a:p>
            <a:pPr>
              <a:buFont typeface="Arial" panose="020B0604020202020204" pitchFamily="34" charset="0"/>
              <a:buChar char="•"/>
            </a:pPr>
            <a:r>
              <a:rPr lang="zh-CN" altLang="en-US" dirty="0"/>
              <a:t>原来是 </a:t>
            </a:r>
            <a:r>
              <a:rPr lang="en-US" altLang="zh-CN" dirty="0"/>
              <a:t>PKCS#1 </a:t>
            </a:r>
            <a:r>
              <a:rPr lang="zh-CN" altLang="en-US" dirty="0"/>
              <a:t>格式，其中紫色部分是就是 </a:t>
            </a:r>
            <a:r>
              <a:rPr lang="en-US" altLang="zh-CN" dirty="0" err="1"/>
              <a:t>PreMasterSecret</a:t>
            </a:r>
            <a:r>
              <a:rPr lang="en-US" altLang="zh-CN" dirty="0"/>
              <a:t> </a:t>
            </a:r>
            <a:r>
              <a:rPr lang="zh-CN" altLang="en-US" dirty="0"/>
              <a:t>明文</a:t>
            </a:r>
          </a:p>
        </p:txBody>
      </p:sp>
      <p:pic>
        <p:nvPicPr>
          <p:cNvPr id="5" name="图片 4" descr="图片包含 屏幕截图&#10;&#10;已生成极高可信度的说明">
            <a:extLst>
              <a:ext uri="{FF2B5EF4-FFF2-40B4-BE49-F238E27FC236}">
                <a16:creationId xmlns:a16="http://schemas.microsoft.com/office/drawing/2014/main" id="{FDDC960A-2690-49CE-B1EC-51272D1260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546256"/>
            <a:ext cx="9144000" cy="2640169"/>
          </a:xfrm>
          <a:prstGeom prst="rect">
            <a:avLst/>
          </a:prstGeom>
        </p:spPr>
      </p:pic>
    </p:spTree>
    <p:extLst>
      <p:ext uri="{BB962C8B-B14F-4D97-AF65-F5344CB8AC3E}">
        <p14:creationId xmlns:p14="http://schemas.microsoft.com/office/powerpoint/2010/main" val="534436151"/>
      </p:ext>
    </p:extLst>
  </p:cSld>
  <p:clrMapOvr>
    <a:masterClrMapping/>
  </p:clrMapOvr>
</p:sld>
</file>

<file path=ppt/theme/theme1.xml><?xml version="1.0" encoding="utf-8"?>
<a:theme xmlns:a="http://schemas.openxmlformats.org/drawingml/2006/main" name="回顾">
  <a:themeElements>
    <a:clrScheme name="回顾">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6B9F25"/>
      </a:hlink>
      <a:folHlink>
        <a:srgbClr val="B26B02"/>
      </a:folHlink>
    </a:clrScheme>
    <a:fontScheme name="回顾">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回顾">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D26EA377-59BD-4C9C-9D94-EE8416EE4C79}"/>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4871</TotalTime>
  <Words>10814</Words>
  <Application>Microsoft Office PowerPoint</Application>
  <PresentationFormat>全屏显示(4:3)</PresentationFormat>
  <Paragraphs>903</Paragraphs>
  <Slides>149</Slides>
  <Notes>52</Notes>
  <HiddenSlides>0</HiddenSlides>
  <MMClips>0</MMClips>
  <ScaleCrop>false</ScaleCrop>
  <HeadingPairs>
    <vt:vector size="8" baseType="variant">
      <vt:variant>
        <vt:lpstr>已用的字体</vt:lpstr>
      </vt:variant>
      <vt:variant>
        <vt:i4>8</vt:i4>
      </vt:variant>
      <vt:variant>
        <vt:lpstr>主题</vt:lpstr>
      </vt:variant>
      <vt:variant>
        <vt:i4>1</vt:i4>
      </vt:variant>
      <vt:variant>
        <vt:lpstr>嵌入 OLE 服务器</vt:lpstr>
      </vt:variant>
      <vt:variant>
        <vt:i4>1</vt:i4>
      </vt:variant>
      <vt:variant>
        <vt:lpstr>幻灯片标题</vt:lpstr>
      </vt:variant>
      <vt:variant>
        <vt:i4>149</vt:i4>
      </vt:variant>
    </vt:vector>
  </HeadingPairs>
  <TitlesOfParts>
    <vt:vector size="159" baseType="lpstr">
      <vt:lpstr>Microsoft JhengHei</vt:lpstr>
      <vt:lpstr>黑体</vt:lpstr>
      <vt:lpstr>楷体</vt:lpstr>
      <vt:lpstr>微软雅黑</vt:lpstr>
      <vt:lpstr>幼圆</vt:lpstr>
      <vt:lpstr>Arial</vt:lpstr>
      <vt:lpstr>Calibri</vt:lpstr>
      <vt:lpstr>Calibri Light</vt:lpstr>
      <vt:lpstr>回顾</vt:lpstr>
      <vt:lpstr>Microsoft Visio 2003-2010 绘图</vt:lpstr>
      <vt:lpstr>芯片操作系统 与嵌入式软件安全</vt:lpstr>
      <vt:lpstr>嵌入式系统的生命周期</vt:lpstr>
      <vt:lpstr>安全的嵌入式软件</vt:lpstr>
      <vt:lpstr>操作系统安全</vt:lpstr>
      <vt:lpstr>传统操作系统的安全关注点</vt:lpstr>
      <vt:lpstr>嵌入式操作系统的安全关注点</vt:lpstr>
      <vt:lpstr>COS的基本概念</vt:lpstr>
      <vt:lpstr>COS的基本概念</vt:lpstr>
      <vt:lpstr>COS的认证</vt:lpstr>
      <vt:lpstr>Global Platform</vt:lpstr>
      <vt:lpstr>Global Platform</vt:lpstr>
      <vt:lpstr>Global Platform</vt:lpstr>
      <vt:lpstr>Global Platform</vt:lpstr>
      <vt:lpstr>Global Platform</vt:lpstr>
      <vt:lpstr>Global Platform</vt:lpstr>
      <vt:lpstr>Security Responsibilities</vt:lpstr>
      <vt:lpstr>Security Responsibilities</vt:lpstr>
      <vt:lpstr>Security Responsibilities</vt:lpstr>
      <vt:lpstr>Global Platform</vt:lpstr>
      <vt:lpstr>Global Platform</vt:lpstr>
      <vt:lpstr>Global Platform</vt:lpstr>
      <vt:lpstr>SD的功能</vt:lpstr>
      <vt:lpstr>与SD相关的几种操作</vt:lpstr>
      <vt:lpstr>与SD相关的几种操作</vt:lpstr>
      <vt:lpstr>Load Token ISD keys:  RSA-1024 Token Key</vt:lpstr>
      <vt:lpstr>Load Token</vt:lpstr>
      <vt:lpstr>Load Receipt ISD keys: Double Length DES Key</vt:lpstr>
      <vt:lpstr>PowerPoint 演示文稿</vt:lpstr>
      <vt:lpstr>TEE</vt:lpstr>
      <vt:lpstr>TEE</vt:lpstr>
      <vt:lpstr>TEE</vt:lpstr>
      <vt:lpstr>TEE</vt:lpstr>
      <vt:lpstr>TEE</vt:lpstr>
      <vt:lpstr>TEE</vt:lpstr>
      <vt:lpstr>TEE</vt:lpstr>
      <vt:lpstr>TEE</vt:lpstr>
      <vt:lpstr>兼容并包的混合保护 – TEE  </vt:lpstr>
      <vt:lpstr>兼容并包的混合保护 – TEE – cont.  </vt:lpstr>
      <vt:lpstr>兼容并包的混合保护 – TEE – analysis   </vt:lpstr>
      <vt:lpstr>TEE</vt:lpstr>
      <vt:lpstr>TEE</vt:lpstr>
      <vt:lpstr>TEE</vt:lpstr>
      <vt:lpstr>TrustZone</vt:lpstr>
      <vt:lpstr>TEE</vt:lpstr>
      <vt:lpstr>TrustZone</vt:lpstr>
      <vt:lpstr>TEE</vt:lpstr>
      <vt:lpstr>TEE</vt:lpstr>
      <vt:lpstr>TEE</vt:lpstr>
      <vt:lpstr>TEE</vt:lpstr>
      <vt:lpstr>TEE</vt:lpstr>
      <vt:lpstr>SCP</vt:lpstr>
      <vt:lpstr>SCP01</vt:lpstr>
      <vt:lpstr>SCP02</vt:lpstr>
      <vt:lpstr>SCP02</vt:lpstr>
      <vt:lpstr>SCP02</vt:lpstr>
      <vt:lpstr>SCP02</vt:lpstr>
      <vt:lpstr>SCP02</vt:lpstr>
      <vt:lpstr>SCP03（GPC_2.2_D_SCP03_v1.1.1）</vt:lpstr>
      <vt:lpstr>SCP03</vt:lpstr>
      <vt:lpstr>SCP03</vt:lpstr>
      <vt:lpstr>SCP03安全状态</vt:lpstr>
      <vt:lpstr>SCP03协议规则</vt:lpstr>
      <vt:lpstr>SCP03密钥</vt:lpstr>
      <vt:lpstr>SCP03协议规则</vt:lpstr>
      <vt:lpstr>SCP03协议规则</vt:lpstr>
      <vt:lpstr>SCP03协议规则</vt:lpstr>
      <vt:lpstr>SCP03协议规则</vt:lpstr>
      <vt:lpstr>SCP03协议规则</vt:lpstr>
      <vt:lpstr>SCP03协议规则</vt:lpstr>
      <vt:lpstr>SCP03的内容管理</vt:lpstr>
      <vt:lpstr>SCP10</vt:lpstr>
      <vt:lpstr>SCP10</vt:lpstr>
      <vt:lpstr>SCP10</vt:lpstr>
      <vt:lpstr>SCP10  Mode A  可信根签发外部设备管理，外部设备管理签发外部设备；  安全芯片由可信根直接签发 </vt:lpstr>
      <vt:lpstr>SCP10  Mode B  可信根同时签发设备和卡管，卡管再签发卡 </vt:lpstr>
      <vt:lpstr>SCP10  Mode C  交叉签发，即交叉授权 </vt:lpstr>
      <vt:lpstr>SCP10  </vt:lpstr>
      <vt:lpstr>SCP10  </vt:lpstr>
      <vt:lpstr>SCP80 &amp; SCP81</vt:lpstr>
      <vt:lpstr>CAT_TP</vt:lpstr>
      <vt:lpstr>Remote Application Management (RAM)  Remote APDU</vt:lpstr>
      <vt:lpstr>Remote Application Management (RAM)  Remote APDU</vt:lpstr>
      <vt:lpstr>Secure Channel between a UICC and an end-point terminal</vt:lpstr>
      <vt:lpstr>RSP</vt:lpstr>
      <vt:lpstr>RSP</vt:lpstr>
      <vt:lpstr>RSP</vt:lpstr>
      <vt:lpstr>RSP</vt:lpstr>
      <vt:lpstr>RSP</vt:lpstr>
      <vt:lpstr>ECASD由EUM安装和个人化</vt:lpstr>
      <vt:lpstr>ECASD</vt:lpstr>
      <vt:lpstr>Profile Package stage Description</vt:lpstr>
      <vt:lpstr>SCP</vt:lpstr>
      <vt:lpstr>SCP81</vt:lpstr>
      <vt:lpstr>SCP81</vt:lpstr>
      <vt:lpstr>TLS回顾</vt:lpstr>
      <vt:lpstr>TLS回顾</vt:lpstr>
      <vt:lpstr>TLS</vt:lpstr>
      <vt:lpstr>TLS</vt:lpstr>
      <vt:lpstr>TLS</vt:lpstr>
      <vt:lpstr>TLS</vt:lpstr>
      <vt:lpstr>TLS</vt:lpstr>
      <vt:lpstr>TLS</vt:lpstr>
      <vt:lpstr>TLS</vt:lpstr>
      <vt:lpstr>TLS</vt:lpstr>
      <vt:lpstr>TLS</vt:lpstr>
      <vt:lpstr>TLS</vt:lpstr>
      <vt:lpstr>TLS</vt:lpstr>
      <vt:lpstr>SCP81</vt:lpstr>
      <vt:lpstr>SCP81</vt:lpstr>
      <vt:lpstr>SCP81</vt:lpstr>
      <vt:lpstr>SCP81</vt:lpstr>
      <vt:lpstr>SCP81</vt:lpstr>
      <vt:lpstr>SCP81</vt:lpstr>
      <vt:lpstr>SCP81</vt:lpstr>
      <vt:lpstr>SCP81</vt:lpstr>
      <vt:lpstr>eUICC</vt:lpstr>
      <vt:lpstr>Profile Structure</vt:lpstr>
      <vt:lpstr>(SM-SR – ISD-R)</vt:lpstr>
      <vt:lpstr>(SM-SP – ISD-P)</vt:lpstr>
      <vt:lpstr>(MNO-eUICC)</vt:lpstr>
      <vt:lpstr>PowerPoint 演示文稿</vt:lpstr>
      <vt:lpstr>嵌入式软件安全项</vt:lpstr>
      <vt:lpstr>嵌入式软件安全项目列表</vt:lpstr>
      <vt:lpstr>嵌入式软件安全项目列表</vt:lpstr>
      <vt:lpstr>嵌入式软件安全项目列表</vt:lpstr>
      <vt:lpstr>嵌入式软件安全项目列表</vt:lpstr>
      <vt:lpstr>嵌入式软件安全项目列表</vt:lpstr>
      <vt:lpstr>嵌入式软件安全项目列表</vt:lpstr>
      <vt:lpstr>嵌入式软件安全项目列表</vt:lpstr>
      <vt:lpstr>嵌入式软件安全项目列表</vt:lpstr>
      <vt:lpstr>嵌入式软件安全项目列表</vt:lpstr>
      <vt:lpstr>嵌入式软件安全项目列表</vt:lpstr>
      <vt:lpstr>嵌入式软件安全项目列表</vt:lpstr>
      <vt:lpstr>嵌入式软件安全项目列表</vt:lpstr>
      <vt:lpstr>嵌入式软件安全项目列表</vt:lpstr>
      <vt:lpstr>嵌入式软件安全项目列表</vt:lpstr>
      <vt:lpstr>嵌入式软件安全项目列表</vt:lpstr>
      <vt:lpstr>嵌入式软件安全项目列表</vt:lpstr>
      <vt:lpstr>嵌入式软件安全项目列表</vt:lpstr>
      <vt:lpstr>嵌入式软件安全项目列表</vt:lpstr>
      <vt:lpstr>嵌入式软件安全项目列表</vt:lpstr>
      <vt:lpstr>嵌入式软件安全功能要求</vt:lpstr>
      <vt:lpstr>嵌入式软件安全功能要求</vt:lpstr>
      <vt:lpstr>嵌入式软件安全功能要求</vt:lpstr>
      <vt:lpstr>嵌入式软件安全功能要求</vt:lpstr>
      <vt:lpstr>嵌入式软件安全功能要求</vt:lpstr>
      <vt:lpstr>嵌入式软件安全保证</vt:lpstr>
      <vt:lpstr>嵌入式软件安全保证</vt:lpstr>
      <vt:lpstr>嵌入式软件安全保证</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SLE97 m9900介绍</dc:title>
  <dc:creator>Zhaorui Du</dc:creator>
  <cp:lastModifiedBy>mc669</cp:lastModifiedBy>
  <cp:revision>405</cp:revision>
  <dcterms:created xsi:type="dcterms:W3CDTF">2017-09-13T06:48:46Z</dcterms:created>
  <dcterms:modified xsi:type="dcterms:W3CDTF">2021-04-14T11:17:57Z</dcterms:modified>
</cp:coreProperties>
</file>